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5.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4"/>
  </p:sldMasterIdLst>
  <p:notesMasterIdLst>
    <p:notesMasterId r:id="rId48"/>
  </p:notesMasterIdLst>
  <p:handoutMasterIdLst>
    <p:handoutMasterId r:id="rId49"/>
  </p:handoutMasterIdLst>
  <p:sldIdLst>
    <p:sldId id="454" r:id="rId5"/>
    <p:sldId id="814" r:id="rId6"/>
    <p:sldId id="263" r:id="rId7"/>
    <p:sldId id="258" r:id="rId8"/>
    <p:sldId id="766" r:id="rId9"/>
    <p:sldId id="260" r:id="rId10"/>
    <p:sldId id="297" r:id="rId11"/>
    <p:sldId id="298" r:id="rId12"/>
    <p:sldId id="294" r:id="rId13"/>
    <p:sldId id="300" r:id="rId14"/>
    <p:sldId id="265" r:id="rId15"/>
    <p:sldId id="299" r:id="rId16"/>
    <p:sldId id="267" r:id="rId17"/>
    <p:sldId id="268" r:id="rId18"/>
    <p:sldId id="269" r:id="rId19"/>
    <p:sldId id="270" r:id="rId20"/>
    <p:sldId id="271" r:id="rId21"/>
    <p:sldId id="272" r:id="rId22"/>
    <p:sldId id="273" r:id="rId23"/>
    <p:sldId id="817" r:id="rId24"/>
    <p:sldId id="864" r:id="rId25"/>
    <p:sldId id="277" r:id="rId26"/>
    <p:sldId id="865" r:id="rId27"/>
    <p:sldId id="863" r:id="rId28"/>
    <p:sldId id="278" r:id="rId29"/>
    <p:sldId id="279" r:id="rId30"/>
    <p:sldId id="880" r:id="rId31"/>
    <p:sldId id="301" r:id="rId32"/>
    <p:sldId id="867" r:id="rId33"/>
    <p:sldId id="868" r:id="rId34"/>
    <p:sldId id="284" r:id="rId35"/>
    <p:sldId id="869" r:id="rId36"/>
    <p:sldId id="870" r:id="rId37"/>
    <p:sldId id="871" r:id="rId38"/>
    <p:sldId id="872" r:id="rId39"/>
    <p:sldId id="874" r:id="rId40"/>
    <p:sldId id="875" r:id="rId41"/>
    <p:sldId id="876" r:id="rId42"/>
    <p:sldId id="877" r:id="rId43"/>
    <p:sldId id="878" r:id="rId44"/>
    <p:sldId id="879" r:id="rId45"/>
    <p:sldId id="296" r:id="rId46"/>
    <p:sldId id="453" r:id="rId47"/>
  </p:sldIdLst>
  <p:sldSz cx="9144000" cy="5143500" type="screen16x9"/>
  <p:notesSz cx="6858000" cy="9144000"/>
  <p:custDataLst>
    <p:tags r:id="rId5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3928"/>
    <a:srgbClr val="181A40"/>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76" autoAdjust="0"/>
    <p:restoredTop sz="90458" autoAdjust="0"/>
  </p:normalViewPr>
  <p:slideViewPr>
    <p:cSldViewPr snapToGrid="0" snapToObjects="1" showGuides="1">
      <p:cViewPr varScale="1">
        <p:scale>
          <a:sx n="128" d="100"/>
          <a:sy n="128" d="100"/>
        </p:scale>
        <p:origin x="1518" y="162"/>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tags" Target="tags/tag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08/15/2024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08/15/2024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6">
            <a:extLst>
              <a:ext uri="{FF2B5EF4-FFF2-40B4-BE49-F238E27FC236}">
                <a16:creationId xmlns:a16="http://schemas.microsoft.com/office/drawing/2014/main" id="{95111A1B-52E8-4328-B969-5AE6FA6840DB}"/>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85E6694F-4C91-4780-8164-CB749046805E}" type="slidenum">
              <a:rPr lang="en-US" altLang="en-US" sz="1400" smtClean="0"/>
              <a:pPr>
                <a:spcBef>
                  <a:spcPct val="0"/>
                </a:spcBef>
              </a:pPr>
              <a:t>14</a:t>
            </a:fld>
            <a:endParaRPr lang="en-US" altLang="en-US" sz="1400"/>
          </a:p>
        </p:txBody>
      </p:sp>
      <p:sp>
        <p:nvSpPr>
          <p:cNvPr id="48131" name="Rectangle 1">
            <a:extLst>
              <a:ext uri="{FF2B5EF4-FFF2-40B4-BE49-F238E27FC236}">
                <a16:creationId xmlns:a16="http://schemas.microsoft.com/office/drawing/2014/main" id="{148A3C21-DEBF-4F25-8B84-73A374C394F6}"/>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2" name="Rectangle 2">
            <a:extLst>
              <a:ext uri="{FF2B5EF4-FFF2-40B4-BE49-F238E27FC236}">
                <a16:creationId xmlns:a16="http://schemas.microsoft.com/office/drawing/2014/main" id="{EB341D87-52DC-4A37-9C81-2E6D81A00943}"/>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678411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6">
            <a:extLst>
              <a:ext uri="{FF2B5EF4-FFF2-40B4-BE49-F238E27FC236}">
                <a16:creationId xmlns:a16="http://schemas.microsoft.com/office/drawing/2014/main" id="{DD2927C0-0371-4BC1-BFAC-4918422DF57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82669BA9-E51E-4474-B332-CC185A5CE6F2}" type="slidenum">
              <a:rPr lang="en-US" altLang="en-US" sz="1400" smtClean="0"/>
              <a:pPr>
                <a:spcBef>
                  <a:spcPct val="0"/>
                </a:spcBef>
              </a:pPr>
              <a:t>15</a:t>
            </a:fld>
            <a:endParaRPr lang="en-US" altLang="en-US" sz="1400"/>
          </a:p>
        </p:txBody>
      </p:sp>
      <p:sp>
        <p:nvSpPr>
          <p:cNvPr id="50179" name="Rectangle 1">
            <a:extLst>
              <a:ext uri="{FF2B5EF4-FFF2-40B4-BE49-F238E27FC236}">
                <a16:creationId xmlns:a16="http://schemas.microsoft.com/office/drawing/2014/main" id="{63984913-69EC-4D43-95C2-C920EF42582B}"/>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0180" name="Rectangle 2">
            <a:extLst>
              <a:ext uri="{FF2B5EF4-FFF2-40B4-BE49-F238E27FC236}">
                <a16:creationId xmlns:a16="http://schemas.microsoft.com/office/drawing/2014/main" id="{A24EBD60-B56A-4BB7-90FD-31139D74723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264840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6">
            <a:extLst>
              <a:ext uri="{FF2B5EF4-FFF2-40B4-BE49-F238E27FC236}">
                <a16:creationId xmlns:a16="http://schemas.microsoft.com/office/drawing/2014/main" id="{13128080-10AA-4456-8EBA-BBB102086C0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5E476406-0CA6-4A76-BE29-639340297B70}" type="slidenum">
              <a:rPr lang="en-US" altLang="en-US" sz="1400" smtClean="0"/>
              <a:pPr>
                <a:spcBef>
                  <a:spcPct val="0"/>
                </a:spcBef>
              </a:pPr>
              <a:t>16</a:t>
            </a:fld>
            <a:endParaRPr lang="en-US" altLang="en-US" sz="1400"/>
          </a:p>
        </p:txBody>
      </p:sp>
      <p:sp>
        <p:nvSpPr>
          <p:cNvPr id="52227" name="Rectangle 1">
            <a:extLst>
              <a:ext uri="{FF2B5EF4-FFF2-40B4-BE49-F238E27FC236}">
                <a16:creationId xmlns:a16="http://schemas.microsoft.com/office/drawing/2014/main" id="{D6276415-3430-4C91-9504-97D88076B08A}"/>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2228" name="Rectangle 2">
            <a:extLst>
              <a:ext uri="{FF2B5EF4-FFF2-40B4-BE49-F238E27FC236}">
                <a16:creationId xmlns:a16="http://schemas.microsoft.com/office/drawing/2014/main" id="{EA6ECE36-1681-4646-A915-3CE0D51E99D0}"/>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31902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6">
            <a:extLst>
              <a:ext uri="{FF2B5EF4-FFF2-40B4-BE49-F238E27FC236}">
                <a16:creationId xmlns:a16="http://schemas.microsoft.com/office/drawing/2014/main" id="{E8DF8672-9DBF-4003-8CC1-F4ABFF05F42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9432BA8D-D98D-42DA-AECC-50AFBE87D897}" type="slidenum">
              <a:rPr lang="en-US" altLang="en-US" sz="1400" smtClean="0"/>
              <a:pPr>
                <a:spcBef>
                  <a:spcPct val="0"/>
                </a:spcBef>
              </a:pPr>
              <a:t>17</a:t>
            </a:fld>
            <a:endParaRPr lang="en-US" altLang="en-US" sz="1400"/>
          </a:p>
        </p:txBody>
      </p:sp>
      <p:sp>
        <p:nvSpPr>
          <p:cNvPr id="54275" name="Rectangle 1">
            <a:extLst>
              <a:ext uri="{FF2B5EF4-FFF2-40B4-BE49-F238E27FC236}">
                <a16:creationId xmlns:a16="http://schemas.microsoft.com/office/drawing/2014/main" id="{73DC7B7B-323D-4C78-AD07-CB8B2E3174EF}"/>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6" name="Rectangle 2">
            <a:extLst>
              <a:ext uri="{FF2B5EF4-FFF2-40B4-BE49-F238E27FC236}">
                <a16:creationId xmlns:a16="http://schemas.microsoft.com/office/drawing/2014/main" id="{8C96BBDC-BCCD-459C-B86C-5FDEF278A78B}"/>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652971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6">
            <a:extLst>
              <a:ext uri="{FF2B5EF4-FFF2-40B4-BE49-F238E27FC236}">
                <a16:creationId xmlns:a16="http://schemas.microsoft.com/office/drawing/2014/main" id="{42933431-AC0B-41D7-8D14-94166D4A938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A9B44013-D9E8-4815-89CB-78C3D1CB7AF9}" type="slidenum">
              <a:rPr lang="en-US" altLang="en-US" sz="1400" smtClean="0"/>
              <a:pPr>
                <a:spcBef>
                  <a:spcPct val="0"/>
                </a:spcBef>
              </a:pPr>
              <a:t>18</a:t>
            </a:fld>
            <a:endParaRPr lang="en-US" altLang="en-US" sz="1400"/>
          </a:p>
        </p:txBody>
      </p:sp>
      <p:sp>
        <p:nvSpPr>
          <p:cNvPr id="56323" name="Rectangle 1">
            <a:extLst>
              <a:ext uri="{FF2B5EF4-FFF2-40B4-BE49-F238E27FC236}">
                <a16:creationId xmlns:a16="http://schemas.microsoft.com/office/drawing/2014/main" id="{CF65D785-8624-4C49-BB0B-1D8D56C701EC}"/>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6324" name="Rectangle 2">
            <a:extLst>
              <a:ext uri="{FF2B5EF4-FFF2-40B4-BE49-F238E27FC236}">
                <a16:creationId xmlns:a16="http://schemas.microsoft.com/office/drawing/2014/main" id="{2AE60726-D1ED-4203-A46D-6BAE2F205F7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08474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6">
            <a:extLst>
              <a:ext uri="{FF2B5EF4-FFF2-40B4-BE49-F238E27FC236}">
                <a16:creationId xmlns:a16="http://schemas.microsoft.com/office/drawing/2014/main" id="{117F56B5-94A7-4DE5-883A-D5477D19B5C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6EEB5EEC-607F-4276-B0E1-DFC1A11DCDE8}" type="slidenum">
              <a:rPr lang="en-US" altLang="en-US" sz="1400" smtClean="0"/>
              <a:pPr>
                <a:spcBef>
                  <a:spcPct val="0"/>
                </a:spcBef>
              </a:pPr>
              <a:t>19</a:t>
            </a:fld>
            <a:endParaRPr lang="en-US" altLang="en-US" sz="1400"/>
          </a:p>
        </p:txBody>
      </p:sp>
      <p:sp>
        <p:nvSpPr>
          <p:cNvPr id="58371" name="Rectangle 1">
            <a:extLst>
              <a:ext uri="{FF2B5EF4-FFF2-40B4-BE49-F238E27FC236}">
                <a16:creationId xmlns:a16="http://schemas.microsoft.com/office/drawing/2014/main" id="{B76F6888-84ED-489B-B7E0-1A6437F80A5D}"/>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2" name="Rectangle 2">
            <a:extLst>
              <a:ext uri="{FF2B5EF4-FFF2-40B4-BE49-F238E27FC236}">
                <a16:creationId xmlns:a16="http://schemas.microsoft.com/office/drawing/2014/main" id="{27B5E56D-7413-4C93-9BCA-6FB737ED0740}"/>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2625279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6">
            <a:extLst>
              <a:ext uri="{FF2B5EF4-FFF2-40B4-BE49-F238E27FC236}">
                <a16:creationId xmlns:a16="http://schemas.microsoft.com/office/drawing/2014/main" id="{05F38176-D706-434E-B047-0728E46AE72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E5D26B67-F1EE-4425-AED2-9773A8A7B42D}" type="slidenum">
              <a:rPr lang="en-US" altLang="en-US" sz="1400" smtClean="0"/>
              <a:pPr>
                <a:spcBef>
                  <a:spcPct val="0"/>
                </a:spcBef>
              </a:pPr>
              <a:t>20</a:t>
            </a:fld>
            <a:endParaRPr lang="en-US" altLang="en-US" sz="1400"/>
          </a:p>
        </p:txBody>
      </p:sp>
      <p:sp>
        <p:nvSpPr>
          <p:cNvPr id="60419" name="Rectangle 1">
            <a:extLst>
              <a:ext uri="{FF2B5EF4-FFF2-40B4-BE49-F238E27FC236}">
                <a16:creationId xmlns:a16="http://schemas.microsoft.com/office/drawing/2014/main" id="{3841B021-59A2-4F7C-BA66-6A78F877761D}"/>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0420" name="Rectangle 2">
            <a:extLst>
              <a:ext uri="{FF2B5EF4-FFF2-40B4-BE49-F238E27FC236}">
                <a16:creationId xmlns:a16="http://schemas.microsoft.com/office/drawing/2014/main" id="{FAF3CEA2-92F4-4322-809D-9C37CF50DF68}"/>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8017717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6">
            <a:extLst>
              <a:ext uri="{FF2B5EF4-FFF2-40B4-BE49-F238E27FC236}">
                <a16:creationId xmlns:a16="http://schemas.microsoft.com/office/drawing/2014/main" id="{BA53F57A-DC79-47CE-BEFD-CF5AC16DFBD2}"/>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7DBEC5A2-EEBF-468A-82D3-CED4857CD080}" type="slidenum">
              <a:rPr lang="en-US" altLang="en-US" sz="1400" smtClean="0"/>
              <a:pPr>
                <a:spcBef>
                  <a:spcPct val="0"/>
                </a:spcBef>
              </a:pPr>
              <a:t>22</a:t>
            </a:fld>
            <a:endParaRPr lang="en-US" altLang="en-US" sz="1400"/>
          </a:p>
        </p:txBody>
      </p:sp>
      <p:sp>
        <p:nvSpPr>
          <p:cNvPr id="66563" name="Rectangle 1">
            <a:extLst>
              <a:ext uri="{FF2B5EF4-FFF2-40B4-BE49-F238E27FC236}">
                <a16:creationId xmlns:a16="http://schemas.microsoft.com/office/drawing/2014/main" id="{EEC1BF23-63EF-4370-BBC2-184CF69AE38A}"/>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4" name="Rectangle 2">
            <a:extLst>
              <a:ext uri="{FF2B5EF4-FFF2-40B4-BE49-F238E27FC236}">
                <a16:creationId xmlns:a16="http://schemas.microsoft.com/office/drawing/2014/main" id="{37582B4E-26BC-44A7-98C1-FA238B6094E5}"/>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2310064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a:extLst>
              <a:ext uri="{FF2B5EF4-FFF2-40B4-BE49-F238E27FC236}">
                <a16:creationId xmlns:a16="http://schemas.microsoft.com/office/drawing/2014/main" id="{54C1357A-5061-4432-A98E-1EE2E7F2767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848C8836-C66A-4043-AFEA-C2B7CAC52064}" type="slidenum">
              <a:rPr lang="en-US" altLang="en-US" sz="1400" smtClean="0"/>
              <a:pPr>
                <a:spcBef>
                  <a:spcPct val="0"/>
                </a:spcBef>
              </a:pPr>
              <a:t>25</a:t>
            </a:fld>
            <a:endParaRPr lang="en-US" altLang="en-US" sz="1400"/>
          </a:p>
        </p:txBody>
      </p:sp>
      <p:sp>
        <p:nvSpPr>
          <p:cNvPr id="68611" name="Rectangle 1">
            <a:extLst>
              <a:ext uri="{FF2B5EF4-FFF2-40B4-BE49-F238E27FC236}">
                <a16:creationId xmlns:a16="http://schemas.microsoft.com/office/drawing/2014/main" id="{5C4C4E74-23C3-4F79-945E-DCED69CE6FED}"/>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Rectangle 2">
            <a:extLst>
              <a:ext uri="{FF2B5EF4-FFF2-40B4-BE49-F238E27FC236}">
                <a16:creationId xmlns:a16="http://schemas.microsoft.com/office/drawing/2014/main" id="{8F759E64-CB03-4119-933C-16A9D315F814}"/>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2095030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6">
            <a:extLst>
              <a:ext uri="{FF2B5EF4-FFF2-40B4-BE49-F238E27FC236}">
                <a16:creationId xmlns:a16="http://schemas.microsoft.com/office/drawing/2014/main" id="{9FCC3DCF-C893-4D42-9061-F1B498AA093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3C296177-8028-44A2-BD9B-D024EBFDB794}" type="slidenum">
              <a:rPr lang="en-US" altLang="en-US" sz="1400" smtClean="0"/>
              <a:pPr>
                <a:spcBef>
                  <a:spcPct val="0"/>
                </a:spcBef>
              </a:pPr>
              <a:t>26</a:t>
            </a:fld>
            <a:endParaRPr lang="en-US" altLang="en-US" sz="1400"/>
          </a:p>
        </p:txBody>
      </p:sp>
      <p:sp>
        <p:nvSpPr>
          <p:cNvPr id="70659" name="Rectangle 1">
            <a:extLst>
              <a:ext uri="{FF2B5EF4-FFF2-40B4-BE49-F238E27FC236}">
                <a16:creationId xmlns:a16="http://schemas.microsoft.com/office/drawing/2014/main" id="{FF462950-93D5-42F8-87D6-8D83F3B51EC4}"/>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0660" name="Rectangle 2">
            <a:extLst>
              <a:ext uri="{FF2B5EF4-FFF2-40B4-BE49-F238E27FC236}">
                <a16:creationId xmlns:a16="http://schemas.microsoft.com/office/drawing/2014/main" id="{72067513-26DB-40AC-BEF0-F22999FD6371}"/>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04400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a:t>
            </a:fld>
            <a:endParaRPr lang="en-ES"/>
          </a:p>
        </p:txBody>
      </p:sp>
    </p:spTree>
    <p:extLst>
      <p:ext uri="{BB962C8B-B14F-4D97-AF65-F5344CB8AC3E}">
        <p14:creationId xmlns:p14="http://schemas.microsoft.com/office/powerpoint/2010/main" val="828870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A43DAFF2-80FC-D46C-0576-E061884EB7F0}"/>
            </a:ext>
          </a:extLst>
        </p:cNvPr>
        <p:cNvGrpSpPr/>
        <p:nvPr/>
      </p:nvGrpSpPr>
      <p:grpSpPr>
        <a:xfrm>
          <a:off x="0" y="0"/>
          <a:ext cx="0" cy="0"/>
          <a:chOff x="0" y="0"/>
          <a:chExt cx="0" cy="0"/>
        </a:xfrm>
      </p:grpSpPr>
      <p:sp>
        <p:nvSpPr>
          <p:cNvPr id="70658" name="Rectangle 6">
            <a:extLst>
              <a:ext uri="{FF2B5EF4-FFF2-40B4-BE49-F238E27FC236}">
                <a16:creationId xmlns:a16="http://schemas.microsoft.com/office/drawing/2014/main" id="{31AEDA8E-5EFB-E7F6-C62B-2B05E04755D3}"/>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3C296177-8028-44A2-BD9B-D024EBFDB794}" type="slidenum">
              <a:rPr lang="en-US" altLang="en-US" sz="1400" smtClean="0"/>
              <a:pPr>
                <a:spcBef>
                  <a:spcPct val="0"/>
                </a:spcBef>
              </a:pPr>
              <a:t>27</a:t>
            </a:fld>
            <a:endParaRPr lang="en-US" altLang="en-US" sz="1400"/>
          </a:p>
        </p:txBody>
      </p:sp>
      <p:sp>
        <p:nvSpPr>
          <p:cNvPr id="70659" name="Rectangle 1">
            <a:extLst>
              <a:ext uri="{FF2B5EF4-FFF2-40B4-BE49-F238E27FC236}">
                <a16:creationId xmlns:a16="http://schemas.microsoft.com/office/drawing/2014/main" id="{A9C7F29C-ED5A-1648-7BEB-D9A732AAF12D}"/>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0660" name="Rectangle 2">
            <a:extLst>
              <a:ext uri="{FF2B5EF4-FFF2-40B4-BE49-F238E27FC236}">
                <a16:creationId xmlns:a16="http://schemas.microsoft.com/office/drawing/2014/main" id="{A9AF62C2-FF04-BA40-E4F3-ABA32D6294A6}"/>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1903217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6">
            <a:extLst>
              <a:ext uri="{FF2B5EF4-FFF2-40B4-BE49-F238E27FC236}">
                <a16:creationId xmlns:a16="http://schemas.microsoft.com/office/drawing/2014/main" id="{C468B318-77E4-4132-9253-A183E1C484D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BEEB4B28-B80F-4407-A504-944404FBC652}" type="slidenum">
              <a:rPr lang="en-US" altLang="en-US" sz="1400" smtClean="0"/>
              <a:pPr>
                <a:spcBef>
                  <a:spcPct val="0"/>
                </a:spcBef>
              </a:pPr>
              <a:t>28</a:t>
            </a:fld>
            <a:endParaRPr lang="en-US" altLang="en-US" sz="1400"/>
          </a:p>
        </p:txBody>
      </p:sp>
      <p:sp>
        <p:nvSpPr>
          <p:cNvPr id="76803" name="Rectangle 1">
            <a:extLst>
              <a:ext uri="{FF2B5EF4-FFF2-40B4-BE49-F238E27FC236}">
                <a16:creationId xmlns:a16="http://schemas.microsoft.com/office/drawing/2014/main" id="{D8C9A4A0-27EA-451E-82FD-42D87CB85996}"/>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6804" name="Rectangle 2">
            <a:extLst>
              <a:ext uri="{FF2B5EF4-FFF2-40B4-BE49-F238E27FC236}">
                <a16:creationId xmlns:a16="http://schemas.microsoft.com/office/drawing/2014/main" id="{76C47DBB-1075-45CF-92CF-3C7F2C8B766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8953276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6">
            <a:extLst>
              <a:ext uri="{FF2B5EF4-FFF2-40B4-BE49-F238E27FC236}">
                <a16:creationId xmlns:a16="http://schemas.microsoft.com/office/drawing/2014/main" id="{94E5480A-545F-4D16-8A4F-6EA0336A9BB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D54D44EA-8412-462B-BADA-D1E4F34F1C58}" type="slidenum">
              <a:rPr lang="en-US" altLang="en-US" sz="1400" smtClean="0"/>
              <a:pPr>
                <a:spcBef>
                  <a:spcPct val="0"/>
                </a:spcBef>
              </a:pPr>
              <a:t>31</a:t>
            </a:fld>
            <a:endParaRPr lang="en-US" altLang="en-US" sz="1400"/>
          </a:p>
        </p:txBody>
      </p:sp>
      <p:sp>
        <p:nvSpPr>
          <p:cNvPr id="84995" name="Rectangle 1">
            <a:extLst>
              <a:ext uri="{FF2B5EF4-FFF2-40B4-BE49-F238E27FC236}">
                <a16:creationId xmlns:a16="http://schemas.microsoft.com/office/drawing/2014/main" id="{DAE5970A-75FF-46B3-B8C9-7D86D7ED3330}"/>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4996" name="Rectangle 2">
            <a:extLst>
              <a:ext uri="{FF2B5EF4-FFF2-40B4-BE49-F238E27FC236}">
                <a16:creationId xmlns:a16="http://schemas.microsoft.com/office/drawing/2014/main" id="{18C84BCB-328B-4916-AD9D-092043EB8C4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3262856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42</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3</a:t>
            </a:fld>
            <a:endParaRPr lang="en-US"/>
          </a:p>
        </p:txBody>
      </p:sp>
    </p:spTree>
    <p:extLst>
      <p:ext uri="{BB962C8B-B14F-4D97-AF65-F5344CB8AC3E}">
        <p14:creationId xmlns:p14="http://schemas.microsoft.com/office/powerpoint/2010/main" val="1735218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fontAlgn="base">
              <a:spcBef>
                <a:spcPct val="0"/>
              </a:spcBef>
              <a:spcAft>
                <a:spcPct val="0"/>
              </a:spcAft>
            </a:pPr>
            <a:fld id="{2D995167-AEF5-4BA1-9B58-7C2C137C6DC2}" type="slidenum">
              <a:rPr lang="en-US" altLang="en-US">
                <a:solidFill>
                  <a:srgbClr val="000000"/>
                </a:solidFill>
              </a:rPr>
              <a:pPr algn="r" fontAlgn="base">
                <a:spcBef>
                  <a:spcPct val="0"/>
                </a:spcBef>
                <a:spcAft>
                  <a:spcPct val="0"/>
                </a:spcAft>
              </a:pPr>
              <a:t>4</a:t>
            </a:fld>
            <a:endParaRPr lang="en-US" altLang="en-US">
              <a:solidFill>
                <a:srgbClr val="000000"/>
              </a:solidFill>
            </a:endParaRPr>
          </a:p>
        </p:txBody>
      </p:sp>
      <p:sp>
        <p:nvSpPr>
          <p:cNvPr id="6147" name="Text Box 2"/>
          <p:cNvSpPr txBox="1">
            <a:spLocks noChangeArrowheads="1"/>
          </p:cNvSpPr>
          <p:nvPr/>
        </p:nvSpPr>
        <p:spPr bwMode="auto">
          <a:xfrm>
            <a:off x="1150938" y="692150"/>
            <a:ext cx="4556125" cy="3416300"/>
          </a:xfrm>
          <a:prstGeom prst="rect">
            <a:avLst/>
          </a:prstGeom>
          <a:solidFill>
            <a:srgbClr val="FFFFFF"/>
          </a:solidFill>
          <a:ln w="9360">
            <a:solidFill>
              <a:srgbClr val="000000"/>
            </a:solidFill>
            <a:miter lim="800000"/>
            <a:headEnd/>
            <a:tailEnd/>
          </a:ln>
        </p:spPr>
        <p:txBody>
          <a:bodyPr wrap="none" anchor="ct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pPr>
            <a:endParaRPr lang="en-US" altLang="en-US" sz="1800">
              <a:solidFill>
                <a:srgbClr val="000000"/>
              </a:solidFill>
              <a:latin typeface="Verdana" panose="020B0604030504040204" pitchFamily="34" charset="0"/>
            </a:endParaRPr>
          </a:p>
        </p:txBody>
      </p:sp>
      <p:sp>
        <p:nvSpPr>
          <p:cNvPr id="6148" name="Rectangle 3"/>
          <p:cNvSpPr>
            <a:spLocks noGrp="1" noChangeArrowheads="1"/>
          </p:cNvSpPr>
          <p:nvPr>
            <p:ph type="body"/>
          </p:nvPr>
        </p:nvSpPr>
        <p:spPr>
          <a:xfrm>
            <a:off x="914400" y="4343400"/>
            <a:ext cx="502602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2967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a:extLst>
              <a:ext uri="{FF2B5EF4-FFF2-40B4-BE49-F238E27FC236}">
                <a16:creationId xmlns:a16="http://schemas.microsoft.com/office/drawing/2014/main" id="{4A871712-A864-4677-BC46-812EFFFFD13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17D1F0B4-2AFD-4CA6-92D6-68C8727FB70A}" type="slidenum">
              <a:rPr lang="en-US" altLang="en-US" sz="1400" smtClean="0"/>
              <a:pPr>
                <a:spcBef>
                  <a:spcPct val="0"/>
                </a:spcBef>
              </a:pPr>
              <a:t>6</a:t>
            </a:fld>
            <a:endParaRPr lang="en-US" altLang="en-US" sz="1400"/>
          </a:p>
        </p:txBody>
      </p:sp>
      <p:sp>
        <p:nvSpPr>
          <p:cNvPr id="34819" name="Rectangle 1">
            <a:extLst>
              <a:ext uri="{FF2B5EF4-FFF2-40B4-BE49-F238E27FC236}">
                <a16:creationId xmlns:a16="http://schemas.microsoft.com/office/drawing/2014/main" id="{89DD7DC6-F609-442B-8D87-E9F73A8C8189}"/>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20" name="Rectangle 2">
            <a:extLst>
              <a:ext uri="{FF2B5EF4-FFF2-40B4-BE49-F238E27FC236}">
                <a16:creationId xmlns:a16="http://schemas.microsoft.com/office/drawing/2014/main" id="{5BA4E416-4A75-4A46-B3AE-69D803B0B628}"/>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978264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D582A619-A7C9-4AA8-9AD4-9DC9AB179F63}"/>
              </a:ext>
            </a:extLst>
          </p:cNvPr>
          <p:cNvSpPr>
            <a:spLocks noGrp="1" noRot="1" noChangeAspect="1" noTextEdit="1"/>
          </p:cNvSpPr>
          <p:nvPr>
            <p:ph type="sldImg"/>
          </p:nvPr>
        </p:nvSpPr>
        <p:spPr/>
      </p:sp>
      <p:sp>
        <p:nvSpPr>
          <p:cNvPr id="37891" name="Notes Placeholder 2">
            <a:extLst>
              <a:ext uri="{FF2B5EF4-FFF2-40B4-BE49-F238E27FC236}">
                <a16:creationId xmlns:a16="http://schemas.microsoft.com/office/drawing/2014/main" id="{C6A37B86-578A-4E94-A3C1-B16EBDF7907F}"/>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7892" name="Slide Number Placeholder 3">
            <a:extLst>
              <a:ext uri="{FF2B5EF4-FFF2-40B4-BE49-F238E27FC236}">
                <a16:creationId xmlns:a16="http://schemas.microsoft.com/office/drawing/2014/main" id="{7C1F1FBC-1EAF-4DCB-9D2D-82D0765B52AF}"/>
              </a:ext>
            </a:extLst>
          </p:cNvPr>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9pPr>
          </a:lstStyle>
          <a:p>
            <a:fld id="{33785CBC-42AB-46D9-971F-DEB4377DDBF8}" type="slidenum">
              <a:rPr lang="en-US" altLang="en-US" smtClean="0">
                <a:solidFill>
                  <a:srgbClr val="000000"/>
                </a:solidFill>
                <a:latin typeface="Times New Roman" panose="02020603050405020304" pitchFamily="18" charset="0"/>
              </a:rPr>
              <a:pPr/>
              <a:t>8</a:t>
            </a:fld>
            <a:endParaRPr lang="en-US" altLang="en-US">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874140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FD06C6CE-9884-4C3A-BF8B-0B3B839ACAAB}"/>
              </a:ext>
            </a:extLst>
          </p:cNvPr>
          <p:cNvSpPr>
            <a:spLocks noGrp="1" noRot="1" noChangeAspect="1" noTextEdit="1"/>
          </p:cNvSpPr>
          <p:nvPr>
            <p:ph type="sldImg"/>
          </p:nvPr>
        </p:nvSpPr>
        <p:spPr/>
      </p:sp>
      <p:sp>
        <p:nvSpPr>
          <p:cNvPr id="39939" name="Notes Placeholder 2">
            <a:extLst>
              <a:ext uri="{FF2B5EF4-FFF2-40B4-BE49-F238E27FC236}">
                <a16:creationId xmlns:a16="http://schemas.microsoft.com/office/drawing/2014/main" id="{9E500F55-8CA9-4D1C-989D-5FE2CF8129B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9940" name="Slide Number Placeholder 3">
            <a:extLst>
              <a:ext uri="{FF2B5EF4-FFF2-40B4-BE49-F238E27FC236}">
                <a16:creationId xmlns:a16="http://schemas.microsoft.com/office/drawing/2014/main" id="{49FFF58E-70D1-4B58-A83D-2C38063E35CE}"/>
              </a:ext>
            </a:extLst>
          </p:cNvPr>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9pPr>
          </a:lstStyle>
          <a:p>
            <a:fld id="{901D3E28-CCAE-41E5-934C-422BE66FE637}" type="slidenum">
              <a:rPr lang="en-US" altLang="en-US" smtClean="0">
                <a:solidFill>
                  <a:srgbClr val="000000"/>
                </a:solidFill>
                <a:latin typeface="Times New Roman" panose="02020603050405020304" pitchFamily="18" charset="0"/>
              </a:rPr>
              <a:pPr/>
              <a:t>9</a:t>
            </a:fld>
            <a:endParaRPr lang="en-US" altLang="en-US">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186273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a:extLst>
              <a:ext uri="{FF2B5EF4-FFF2-40B4-BE49-F238E27FC236}">
                <a16:creationId xmlns:a16="http://schemas.microsoft.com/office/drawing/2014/main" id="{DD92CB76-0F73-45A9-A06B-6B880A04E47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D731B34C-19A7-43D7-AB7F-6C4F06A727F2}" type="slidenum">
              <a:rPr lang="en-US" altLang="en-US" sz="1400" smtClean="0"/>
              <a:pPr>
                <a:spcBef>
                  <a:spcPct val="0"/>
                </a:spcBef>
              </a:pPr>
              <a:t>11</a:t>
            </a:fld>
            <a:endParaRPr lang="en-US" altLang="en-US" sz="1400"/>
          </a:p>
        </p:txBody>
      </p:sp>
      <p:sp>
        <p:nvSpPr>
          <p:cNvPr id="43011" name="Rectangle 1">
            <a:extLst>
              <a:ext uri="{FF2B5EF4-FFF2-40B4-BE49-F238E27FC236}">
                <a16:creationId xmlns:a16="http://schemas.microsoft.com/office/drawing/2014/main" id="{100E930B-F029-40A0-BC5F-E518F85166FF}"/>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2" name="Rectangle 2">
            <a:extLst>
              <a:ext uri="{FF2B5EF4-FFF2-40B4-BE49-F238E27FC236}">
                <a16:creationId xmlns:a16="http://schemas.microsoft.com/office/drawing/2014/main" id="{D610FB46-8BE8-4BC0-ACE2-4854FEB8B733}"/>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84567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6">
            <a:extLst>
              <a:ext uri="{FF2B5EF4-FFF2-40B4-BE49-F238E27FC236}">
                <a16:creationId xmlns:a16="http://schemas.microsoft.com/office/drawing/2014/main" id="{23C05467-2CF0-4AE2-BB30-6F6C297FD66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5C5EE03A-3966-41FD-8180-EF534B2A5580}" type="slidenum">
              <a:rPr lang="en-US" altLang="en-US" sz="1400" smtClean="0"/>
              <a:pPr>
                <a:spcBef>
                  <a:spcPct val="0"/>
                </a:spcBef>
              </a:pPr>
              <a:t>13</a:t>
            </a:fld>
            <a:endParaRPr lang="en-US" altLang="en-US" sz="1400"/>
          </a:p>
        </p:txBody>
      </p:sp>
      <p:sp>
        <p:nvSpPr>
          <p:cNvPr id="46083" name="Rectangle 1">
            <a:extLst>
              <a:ext uri="{FF2B5EF4-FFF2-40B4-BE49-F238E27FC236}">
                <a16:creationId xmlns:a16="http://schemas.microsoft.com/office/drawing/2014/main" id="{9D906614-4E47-4124-9885-538700AABAE5}"/>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4" name="Rectangle 2">
            <a:extLst>
              <a:ext uri="{FF2B5EF4-FFF2-40B4-BE49-F238E27FC236}">
                <a16:creationId xmlns:a16="http://schemas.microsoft.com/office/drawing/2014/main" id="{83F1E985-520B-49CA-A2A6-5C770C2554A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626502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1"/>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21.png"/><Relationship Id="rId4" Type="http://schemas.openxmlformats.org/officeDocument/2006/relationships/image" Target="../media/image20.emf"/></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a:solidFill>
                  <a:schemeClr val="bg1"/>
                </a:solidFill>
                <a:effectLst/>
                <a:latin typeface="Calibri" panose="020F0502020204030204" pitchFamily="34" charset="0"/>
                <a:ea typeface="Calibri" panose="020F0502020204030204" pitchFamily="34" charset="0"/>
              </a:rPr>
              <a:t>No </a:t>
            </a:r>
            <a:r>
              <a:rPr lang="en-US" sz="2400" b="1" dirty="0">
                <a:solidFill>
                  <a:schemeClr val="bg1"/>
                </a:solidFill>
                <a:effectLst/>
                <a:latin typeface="Calibri" panose="020F0502020204030204" pitchFamily="34" charset="0"/>
                <a:ea typeface="Calibri" panose="020F0502020204030204" pitchFamily="34" charset="0"/>
              </a:rPr>
              <a:t>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2021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1">
            <a:extLst>
              <a:ext uri="{FF2B5EF4-FFF2-40B4-BE49-F238E27FC236}">
                <a16:creationId xmlns:a16="http://schemas.microsoft.com/office/drawing/2014/main" id="{ADFD2172-DEF6-46B6-B439-075A00F59106}"/>
              </a:ext>
            </a:extLst>
          </p:cNvPr>
          <p:cNvSpPr>
            <a:spLocks noChangeArrowheads="1"/>
          </p:cNvSpPr>
          <p:nvPr/>
        </p:nvSpPr>
        <p:spPr bwMode="auto">
          <a:xfrm>
            <a:off x="251223" y="195263"/>
            <a:ext cx="8637985"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3" name="Rectangle 1">
            <a:extLst>
              <a:ext uri="{FF2B5EF4-FFF2-40B4-BE49-F238E27FC236}">
                <a16:creationId xmlns:a16="http://schemas.microsoft.com/office/drawing/2014/main" id="{93BB1162-1994-41D8-87AA-41EE5A31284E}"/>
              </a:ext>
            </a:extLst>
          </p:cNvPr>
          <p:cNvSpPr>
            <a:spLocks noChangeArrowheads="1"/>
          </p:cNvSpPr>
          <p:nvPr/>
        </p:nvSpPr>
        <p:spPr bwMode="auto">
          <a:xfrm>
            <a:off x="494110" y="946610"/>
            <a:ext cx="7678341" cy="1283494"/>
          </a:xfrm>
          <a:prstGeom prst="rect">
            <a:avLst/>
          </a:prstGeom>
          <a:noFill/>
          <a:ln>
            <a:noFill/>
          </a:ln>
          <a:effectLst/>
        </p:spPr>
        <p:txBody>
          <a:bodyPr lIns="67500" tIns="33750" rIns="67500" bIns="33750"/>
          <a:lstStyle>
            <a:lvl1pPr marL="342900" indent="-339725">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1pPr>
            <a:lvl2pPr indent="-282575">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9pPr>
          </a:lstStyle>
          <a:p>
            <a:pPr>
              <a:spcBef>
                <a:spcPts val="300"/>
              </a:spcBef>
              <a:buClr>
                <a:srgbClr val="FF1515"/>
              </a:buClr>
              <a:buSzPct val="100000"/>
              <a:buFont typeface="Wingdings" panose="05000000000000000000" pitchFamily="2" charset="2"/>
              <a:buChar char=""/>
              <a:defRPr/>
            </a:pPr>
            <a:r>
              <a:rPr lang="en-US" altLang="en-US" sz="1500" b="1" dirty="0">
                <a:solidFill>
                  <a:srgbClr val="000066"/>
                </a:solidFill>
                <a:latin typeface="+mn-lt"/>
              </a:rPr>
              <a:t>Intermodulation</a:t>
            </a:r>
            <a:r>
              <a:rPr lang="en-US" altLang="en-US" sz="1500" dirty="0">
                <a:solidFill>
                  <a:srgbClr val="000066"/>
                </a:solidFill>
                <a:latin typeface="+mn-lt"/>
              </a:rPr>
              <a:t> is a process that combines two signals in a non-linear circuit or connection to </a:t>
            </a:r>
            <a:r>
              <a:rPr lang="en-US" altLang="en-US" sz="1500" b="1" dirty="0">
                <a:solidFill>
                  <a:srgbClr val="000066"/>
                </a:solidFill>
                <a:latin typeface="+mn-lt"/>
              </a:rPr>
              <a:t>produce unwanted spurious outputs</a:t>
            </a:r>
            <a:r>
              <a:rPr lang="en-US" altLang="en-US" sz="1500" dirty="0">
                <a:solidFill>
                  <a:srgbClr val="000066"/>
                </a:solidFill>
                <a:latin typeface="+mn-lt"/>
              </a:rPr>
              <a:t>.  </a:t>
            </a:r>
            <a:r>
              <a:rPr lang="en-US" altLang="en-US" sz="750" dirty="0">
                <a:solidFill>
                  <a:srgbClr val="000066"/>
                </a:solidFill>
                <a:latin typeface="+mn-lt"/>
              </a:rPr>
              <a:t>(G8B12)</a:t>
            </a:r>
          </a:p>
          <a:p>
            <a:pPr>
              <a:spcBef>
                <a:spcPts val="300"/>
              </a:spcBef>
              <a:buClr>
                <a:srgbClr val="FF1515"/>
              </a:buClr>
              <a:buSzPct val="100000"/>
              <a:buFont typeface="Wingdings" panose="05000000000000000000" pitchFamily="2" charset="2"/>
              <a:buChar char=""/>
              <a:defRPr/>
            </a:pPr>
            <a:endParaRPr lang="en-US" altLang="en-US" sz="750" dirty="0">
              <a:solidFill>
                <a:srgbClr val="000066"/>
              </a:solidFill>
              <a:latin typeface="+mn-lt"/>
            </a:endParaRPr>
          </a:p>
          <a:p>
            <a:pPr lvl="1">
              <a:spcBef>
                <a:spcPts val="244"/>
              </a:spcBef>
              <a:buClr>
                <a:srgbClr val="FF1515"/>
              </a:buClr>
              <a:buSzPct val="100000"/>
              <a:buFont typeface="Wingdings" panose="05000000000000000000" pitchFamily="2" charset="2"/>
              <a:buChar char=""/>
              <a:defRPr/>
            </a:pPr>
            <a:r>
              <a:rPr lang="en-US" altLang="en-US" sz="1200" dirty="0">
                <a:solidFill>
                  <a:srgbClr val="FF0000"/>
                </a:solidFill>
                <a:latin typeface="+mn-lt"/>
              </a:rPr>
              <a:t>In a receiver, intermodulation is necessary and desirable; it makes frequency conversion work.</a:t>
            </a:r>
          </a:p>
          <a:p>
            <a:pPr lvl="1">
              <a:spcBef>
                <a:spcPts val="244"/>
              </a:spcBef>
              <a:buClr>
                <a:srgbClr val="FF1515"/>
              </a:buClr>
              <a:buSzPct val="100000"/>
              <a:buFont typeface="Wingdings" panose="05000000000000000000" pitchFamily="2" charset="2"/>
              <a:buChar char=""/>
              <a:defRPr/>
            </a:pPr>
            <a:endParaRPr lang="en-US" altLang="en-US" sz="150" dirty="0">
              <a:solidFill>
                <a:srgbClr val="FF0000"/>
              </a:solidFill>
              <a:latin typeface="+mn-lt"/>
            </a:endParaRPr>
          </a:p>
          <a:p>
            <a:pPr lvl="1">
              <a:spcBef>
                <a:spcPts val="244"/>
              </a:spcBef>
              <a:buClr>
                <a:srgbClr val="FF1515"/>
              </a:buClr>
              <a:buSzPct val="100000"/>
              <a:buFont typeface="Wingdings" panose="05000000000000000000" pitchFamily="2" charset="2"/>
              <a:buChar char=""/>
              <a:defRPr/>
            </a:pPr>
            <a:r>
              <a:rPr lang="en-US" altLang="en-US" sz="1200" dirty="0">
                <a:solidFill>
                  <a:srgbClr val="FF0000"/>
                </a:solidFill>
                <a:latin typeface="+mn-lt"/>
              </a:rPr>
              <a:t>Undesirable when a strong station mixes with a weaker one in the receivers front end. </a:t>
            </a:r>
          </a:p>
          <a:p>
            <a:pPr>
              <a:spcBef>
                <a:spcPts val="300"/>
              </a:spcBef>
              <a:defRPr/>
            </a:pPr>
            <a:endParaRPr lang="en-US" altLang="en-US" sz="1200" dirty="0"/>
          </a:p>
          <a:p>
            <a:pPr indent="-253604">
              <a:spcBef>
                <a:spcPts val="300"/>
              </a:spcBef>
              <a:defRPr/>
            </a:pPr>
            <a:r>
              <a:rPr lang="en-US" altLang="en-US" sz="1500" dirty="0">
                <a:solidFill>
                  <a:srgbClr val="000066"/>
                </a:solidFill>
                <a:latin typeface="Rockwell" panose="02060603020205020403" pitchFamily="18" charset="0"/>
              </a:rPr>
              <a:t> </a:t>
            </a:r>
          </a:p>
          <a:p>
            <a:pPr indent="-253604">
              <a:spcBef>
                <a:spcPts val="150"/>
              </a:spcBef>
              <a:defRPr/>
            </a:pPr>
            <a:endParaRPr lang="en-US" altLang="en-US" sz="1500" dirty="0"/>
          </a:p>
          <a:p>
            <a:pPr indent="-253604">
              <a:spcBef>
                <a:spcPts val="300"/>
              </a:spcBef>
              <a:defRPr/>
            </a:pPr>
            <a:endParaRPr lang="en-US" altLang="en-US" sz="1500" dirty="0"/>
          </a:p>
          <a:p>
            <a:pPr indent="-253604">
              <a:spcBef>
                <a:spcPts val="300"/>
              </a:spcBef>
              <a:defRPr/>
            </a:pPr>
            <a:endParaRPr lang="en-US" altLang="en-US" sz="1500" dirty="0"/>
          </a:p>
          <a:p>
            <a:pPr indent="-253604">
              <a:spcBef>
                <a:spcPts val="300"/>
              </a:spcBef>
              <a:defRPr/>
            </a:pPr>
            <a:endParaRPr lang="en-US" altLang="en-US" sz="1500" dirty="0"/>
          </a:p>
          <a:p>
            <a:pPr indent="-253604">
              <a:spcBef>
                <a:spcPts val="300"/>
              </a:spcBef>
              <a:defRPr/>
            </a:pPr>
            <a:endParaRPr lang="en-US" altLang="en-US" sz="1500" dirty="0"/>
          </a:p>
        </p:txBody>
      </p:sp>
      <p:sp>
        <p:nvSpPr>
          <p:cNvPr id="4" name="TextBox 3">
            <a:extLst>
              <a:ext uri="{FF2B5EF4-FFF2-40B4-BE49-F238E27FC236}">
                <a16:creationId xmlns:a16="http://schemas.microsoft.com/office/drawing/2014/main" id="{44480C1E-90CF-4644-80F3-B71613DD2EC7}"/>
              </a:ext>
            </a:extLst>
          </p:cNvPr>
          <p:cNvSpPr txBox="1">
            <a:spLocks noChangeArrowheads="1"/>
          </p:cNvSpPr>
          <p:nvPr/>
        </p:nvSpPr>
        <p:spPr bwMode="auto">
          <a:xfrm>
            <a:off x="225336" y="2354698"/>
            <a:ext cx="817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500" dirty="0">
                <a:solidFill>
                  <a:srgbClr val="002060"/>
                </a:solidFill>
                <a:latin typeface="Rockwell" panose="02060603020205020403" pitchFamily="18" charset="0"/>
              </a:rPr>
              <a:t>The circuits used to combine signals from the </a:t>
            </a:r>
            <a:r>
              <a:rPr lang="en-US" altLang="en-US" sz="1500" b="1" dirty="0">
                <a:solidFill>
                  <a:srgbClr val="002060"/>
                </a:solidFill>
                <a:latin typeface="Rockwell" panose="02060603020205020403" pitchFamily="18" charset="0"/>
              </a:rPr>
              <a:t>IF amplifier </a:t>
            </a:r>
            <a:r>
              <a:rPr lang="en-US" altLang="en-US" sz="1500" dirty="0">
                <a:solidFill>
                  <a:srgbClr val="002060"/>
                </a:solidFill>
                <a:latin typeface="Rockwell" panose="02060603020205020403" pitchFamily="18" charset="0"/>
              </a:rPr>
              <a:t>and </a:t>
            </a:r>
            <a:r>
              <a:rPr lang="en-US" altLang="en-US" sz="1500" b="1" dirty="0">
                <a:solidFill>
                  <a:srgbClr val="002060"/>
                </a:solidFill>
                <a:latin typeface="Rockwell" panose="02060603020205020403" pitchFamily="18" charset="0"/>
              </a:rPr>
              <a:t>BFO</a:t>
            </a:r>
            <a:r>
              <a:rPr lang="en-US" altLang="en-US" sz="1500" dirty="0">
                <a:solidFill>
                  <a:srgbClr val="002060"/>
                </a:solidFill>
                <a:latin typeface="Rockwell" panose="02060603020205020403" pitchFamily="18" charset="0"/>
              </a:rPr>
              <a:t> is a </a:t>
            </a:r>
            <a:r>
              <a:rPr lang="en-US" altLang="en-US" sz="1500" b="1" dirty="0">
                <a:solidFill>
                  <a:srgbClr val="002060"/>
                </a:solidFill>
                <a:latin typeface="Rockwell" panose="02060603020205020403" pitchFamily="18" charset="0"/>
              </a:rPr>
              <a:t>Product Detector </a:t>
            </a:r>
            <a:r>
              <a:rPr lang="en-US" altLang="en-US" sz="1500" dirty="0">
                <a:solidFill>
                  <a:srgbClr val="002060"/>
                </a:solidFill>
                <a:latin typeface="Rockwell" panose="02060603020205020403" pitchFamily="18" charset="0"/>
              </a:rPr>
              <a:t>and sends the result to the </a:t>
            </a:r>
            <a:r>
              <a:rPr lang="en-US" altLang="en-US" sz="1500" b="1" dirty="0">
                <a:solidFill>
                  <a:srgbClr val="002060"/>
                </a:solidFill>
                <a:latin typeface="Rockwell" panose="02060603020205020403" pitchFamily="18" charset="0"/>
              </a:rPr>
              <a:t>AF amplifier </a:t>
            </a:r>
            <a:r>
              <a:rPr lang="en-US" altLang="en-US" sz="1500" dirty="0">
                <a:solidFill>
                  <a:srgbClr val="002060"/>
                </a:solidFill>
                <a:latin typeface="Rockwell" panose="02060603020205020403" pitchFamily="18" charset="0"/>
              </a:rPr>
              <a:t>in a single-sideband receiver </a:t>
            </a:r>
            <a:r>
              <a:rPr lang="en-US" altLang="en-US" sz="750" dirty="0"/>
              <a:t>(G7C04)</a:t>
            </a:r>
          </a:p>
        </p:txBody>
      </p:sp>
      <p:pic>
        <p:nvPicPr>
          <p:cNvPr id="5" name="Picture 16" descr="Image result for diagrams of product detector">
            <a:extLst>
              <a:ext uri="{FF2B5EF4-FFF2-40B4-BE49-F238E27FC236}">
                <a16:creationId xmlns:a16="http://schemas.microsoft.com/office/drawing/2014/main" id="{8D87FD28-5ED7-43F3-BC9B-C4293670E2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1" y="3095626"/>
            <a:ext cx="6057899" cy="161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a:extLst>
              <a:ext uri="{FF2B5EF4-FFF2-40B4-BE49-F238E27FC236}">
                <a16:creationId xmlns:a16="http://schemas.microsoft.com/office/drawing/2014/main" id="{0D56C6E2-E2FE-4D6A-A2B4-933B873E0A7B}"/>
              </a:ext>
            </a:extLst>
          </p:cNvPr>
          <p:cNvCxnSpPr>
            <a:cxnSpLocks noChangeShapeType="1"/>
          </p:cNvCxnSpPr>
          <p:nvPr/>
        </p:nvCxnSpPr>
        <p:spPr bwMode="auto">
          <a:xfrm>
            <a:off x="4241007" y="2646759"/>
            <a:ext cx="1085850" cy="0"/>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a:extLst>
              <a:ext uri="{FF2B5EF4-FFF2-40B4-BE49-F238E27FC236}">
                <a16:creationId xmlns:a16="http://schemas.microsoft.com/office/drawing/2014/main" id="{D469DCA9-782C-41E5-A4A6-FF786D971B1C}"/>
              </a:ext>
            </a:extLst>
          </p:cNvPr>
          <p:cNvCxnSpPr>
            <a:cxnSpLocks noChangeShapeType="1"/>
          </p:cNvCxnSpPr>
          <p:nvPr/>
        </p:nvCxnSpPr>
        <p:spPr bwMode="auto">
          <a:xfrm>
            <a:off x="4686301" y="2647950"/>
            <a:ext cx="0" cy="627459"/>
          </a:xfrm>
          <a:prstGeom prst="straightConnector1">
            <a:avLst/>
          </a:prstGeom>
          <a:noFill/>
          <a:ln w="38100" algn="ctr">
            <a:solidFill>
              <a:srgbClr val="FF000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a:extLst>
              <a:ext uri="{FF2B5EF4-FFF2-40B4-BE49-F238E27FC236}">
                <a16:creationId xmlns:a16="http://schemas.microsoft.com/office/drawing/2014/main" id="{A53A4550-207C-4886-B086-78CB658C2A7A}"/>
              </a:ext>
            </a:extLst>
          </p:cNvPr>
          <p:cNvCxnSpPr>
            <a:cxnSpLocks noChangeShapeType="1"/>
          </p:cNvCxnSpPr>
          <p:nvPr/>
        </p:nvCxnSpPr>
        <p:spPr bwMode="auto">
          <a:xfrm flipV="1">
            <a:off x="6627020" y="2646759"/>
            <a:ext cx="1545431" cy="10716"/>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Arrow Connector 15">
            <a:extLst>
              <a:ext uri="{FF2B5EF4-FFF2-40B4-BE49-F238E27FC236}">
                <a16:creationId xmlns:a16="http://schemas.microsoft.com/office/drawing/2014/main" id="{9506169E-72C2-4708-823D-FF23A5547892}"/>
              </a:ext>
            </a:extLst>
          </p:cNvPr>
          <p:cNvCxnSpPr>
            <a:cxnSpLocks noChangeShapeType="1"/>
          </p:cNvCxnSpPr>
          <p:nvPr/>
        </p:nvCxnSpPr>
        <p:spPr bwMode="auto">
          <a:xfrm flipV="1">
            <a:off x="6400801" y="3787378"/>
            <a:ext cx="0" cy="859631"/>
          </a:xfrm>
          <a:prstGeom prst="straightConnector1">
            <a:avLst/>
          </a:prstGeom>
          <a:noFill/>
          <a:ln w="38100" algn="ctr">
            <a:solidFill>
              <a:srgbClr val="FF000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a:extLst>
              <a:ext uri="{FF2B5EF4-FFF2-40B4-BE49-F238E27FC236}">
                <a16:creationId xmlns:a16="http://schemas.microsoft.com/office/drawing/2014/main" id="{5958BBB8-DF83-43BD-AC40-130CC851F8CB}"/>
              </a:ext>
            </a:extLst>
          </p:cNvPr>
          <p:cNvCxnSpPr>
            <a:cxnSpLocks noChangeShapeType="1"/>
          </p:cNvCxnSpPr>
          <p:nvPr/>
        </p:nvCxnSpPr>
        <p:spPr bwMode="auto">
          <a:xfrm>
            <a:off x="5221487" y="2921794"/>
            <a:ext cx="0" cy="1294209"/>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a:extLst>
              <a:ext uri="{FF2B5EF4-FFF2-40B4-BE49-F238E27FC236}">
                <a16:creationId xmlns:a16="http://schemas.microsoft.com/office/drawing/2014/main" id="{B5EE54AD-B6F6-4AA8-B9D4-85B2147F516D}"/>
              </a:ext>
            </a:extLst>
          </p:cNvPr>
          <p:cNvCxnSpPr>
            <a:cxnSpLocks noChangeShapeType="1"/>
          </p:cNvCxnSpPr>
          <p:nvPr/>
        </p:nvCxnSpPr>
        <p:spPr bwMode="auto">
          <a:xfrm>
            <a:off x="5653088" y="2646759"/>
            <a:ext cx="519113" cy="0"/>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31">
            <a:extLst>
              <a:ext uri="{FF2B5EF4-FFF2-40B4-BE49-F238E27FC236}">
                <a16:creationId xmlns:a16="http://schemas.microsoft.com/office/drawing/2014/main" id="{A4E6001B-CD16-432D-B5F1-FE81924EDBFF}"/>
              </a:ext>
            </a:extLst>
          </p:cNvPr>
          <p:cNvCxnSpPr>
            <a:cxnSpLocks noChangeShapeType="1"/>
          </p:cNvCxnSpPr>
          <p:nvPr/>
        </p:nvCxnSpPr>
        <p:spPr bwMode="auto">
          <a:xfrm>
            <a:off x="5649516" y="3082528"/>
            <a:ext cx="8335" cy="192881"/>
          </a:xfrm>
          <a:prstGeom prst="straightConnector1">
            <a:avLst/>
          </a:prstGeom>
          <a:noFill/>
          <a:ln w="38100" algn="ctr">
            <a:solidFill>
              <a:srgbClr val="FF000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a:extLst>
              <a:ext uri="{FF2B5EF4-FFF2-40B4-BE49-F238E27FC236}">
                <a16:creationId xmlns:a16="http://schemas.microsoft.com/office/drawing/2014/main" id="{EF5D7A01-4B2F-4D3A-962F-7A6EFBCBA82F}"/>
              </a:ext>
            </a:extLst>
          </p:cNvPr>
          <p:cNvCxnSpPr>
            <a:cxnSpLocks noChangeShapeType="1"/>
          </p:cNvCxnSpPr>
          <p:nvPr/>
        </p:nvCxnSpPr>
        <p:spPr bwMode="auto">
          <a:xfrm>
            <a:off x="5649516" y="3089672"/>
            <a:ext cx="1371600" cy="0"/>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a:extLst>
              <a:ext uri="{FF2B5EF4-FFF2-40B4-BE49-F238E27FC236}">
                <a16:creationId xmlns:a16="http://schemas.microsoft.com/office/drawing/2014/main" id="{181A4188-C78A-4B4E-906A-CFB9A56625B8}"/>
              </a:ext>
            </a:extLst>
          </p:cNvPr>
          <p:cNvCxnSpPr>
            <a:cxnSpLocks noChangeShapeType="1"/>
          </p:cNvCxnSpPr>
          <p:nvPr/>
        </p:nvCxnSpPr>
        <p:spPr bwMode="auto">
          <a:xfrm flipH="1">
            <a:off x="7021116" y="2646759"/>
            <a:ext cx="8335" cy="435769"/>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Arrow Connector 47">
            <a:extLst>
              <a:ext uri="{FF2B5EF4-FFF2-40B4-BE49-F238E27FC236}">
                <a16:creationId xmlns:a16="http://schemas.microsoft.com/office/drawing/2014/main" id="{18278E80-505A-4EE9-A106-9C27B4D273E1}"/>
              </a:ext>
            </a:extLst>
          </p:cNvPr>
          <p:cNvCxnSpPr>
            <a:cxnSpLocks noChangeShapeType="1"/>
          </p:cNvCxnSpPr>
          <p:nvPr/>
        </p:nvCxnSpPr>
        <p:spPr bwMode="auto">
          <a:xfrm flipV="1">
            <a:off x="5221486" y="4212431"/>
            <a:ext cx="105371" cy="3572"/>
          </a:xfrm>
          <a:prstGeom prst="straightConnector1">
            <a:avLst/>
          </a:prstGeom>
          <a:noFill/>
          <a:ln w="38100" algn="ctr">
            <a:solidFill>
              <a:srgbClr val="FF000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a:extLst>
              <a:ext uri="{FF2B5EF4-FFF2-40B4-BE49-F238E27FC236}">
                <a16:creationId xmlns:a16="http://schemas.microsoft.com/office/drawing/2014/main" id="{FB8EE032-6B96-42D2-80DB-DDF1DCA7D882}"/>
              </a:ext>
            </a:extLst>
          </p:cNvPr>
          <p:cNvCxnSpPr>
            <a:cxnSpLocks noChangeShapeType="1"/>
          </p:cNvCxnSpPr>
          <p:nvPr/>
        </p:nvCxnSpPr>
        <p:spPr bwMode="auto">
          <a:xfrm flipV="1">
            <a:off x="5221487" y="2921794"/>
            <a:ext cx="420291" cy="10715"/>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a:extLst>
              <a:ext uri="{FF2B5EF4-FFF2-40B4-BE49-F238E27FC236}">
                <a16:creationId xmlns:a16="http://schemas.microsoft.com/office/drawing/2014/main" id="{50C768BD-97BD-4D48-AECB-D21A5D9834B8}"/>
              </a:ext>
            </a:extLst>
          </p:cNvPr>
          <p:cNvCxnSpPr>
            <a:cxnSpLocks noChangeShapeType="1"/>
          </p:cNvCxnSpPr>
          <p:nvPr/>
        </p:nvCxnSpPr>
        <p:spPr bwMode="auto">
          <a:xfrm flipH="1">
            <a:off x="5648326" y="2657475"/>
            <a:ext cx="9525" cy="275034"/>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Straight Connector 60">
            <a:extLst>
              <a:ext uri="{FF2B5EF4-FFF2-40B4-BE49-F238E27FC236}">
                <a16:creationId xmlns:a16="http://schemas.microsoft.com/office/drawing/2014/main" id="{269EC733-01BD-4723-A808-D300800B4878}"/>
              </a:ext>
            </a:extLst>
          </p:cNvPr>
          <p:cNvCxnSpPr>
            <a:cxnSpLocks noChangeShapeType="1"/>
          </p:cNvCxnSpPr>
          <p:nvPr/>
        </p:nvCxnSpPr>
        <p:spPr bwMode="auto">
          <a:xfrm>
            <a:off x="3543300" y="4644628"/>
            <a:ext cx="2857501" cy="1"/>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Straight Connector 63">
            <a:extLst>
              <a:ext uri="{FF2B5EF4-FFF2-40B4-BE49-F238E27FC236}">
                <a16:creationId xmlns:a16="http://schemas.microsoft.com/office/drawing/2014/main" id="{1048FF75-831E-462C-AFF5-7773E6D56007}"/>
              </a:ext>
            </a:extLst>
          </p:cNvPr>
          <p:cNvCxnSpPr>
            <a:cxnSpLocks noChangeShapeType="1"/>
          </p:cNvCxnSpPr>
          <p:nvPr/>
        </p:nvCxnSpPr>
        <p:spPr bwMode="auto">
          <a:xfrm flipH="1">
            <a:off x="3543300" y="2920603"/>
            <a:ext cx="1" cy="1724025"/>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Straight Connector 65">
            <a:extLst>
              <a:ext uri="{FF2B5EF4-FFF2-40B4-BE49-F238E27FC236}">
                <a16:creationId xmlns:a16="http://schemas.microsoft.com/office/drawing/2014/main" id="{FD85EBB7-9556-431D-A596-0E40CB9F197E}"/>
              </a:ext>
            </a:extLst>
          </p:cNvPr>
          <p:cNvCxnSpPr>
            <a:cxnSpLocks noChangeShapeType="1"/>
          </p:cNvCxnSpPr>
          <p:nvPr/>
        </p:nvCxnSpPr>
        <p:spPr bwMode="auto">
          <a:xfrm flipV="1">
            <a:off x="2571752" y="2910483"/>
            <a:ext cx="1152525" cy="5953"/>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358878"/>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9</a:t>
            </a:r>
          </a:p>
        </p:txBody>
      </p:sp>
      <p:sp>
        <p:nvSpPr>
          <p:cNvPr id="2" name="Rectangle 2">
            <a:extLst>
              <a:ext uri="{FF2B5EF4-FFF2-40B4-BE49-F238E27FC236}">
                <a16:creationId xmlns:a16="http://schemas.microsoft.com/office/drawing/2014/main" id="{5C233A16-C24A-B132-8FCF-A88936277161}"/>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3">
                                            <p:txEl>
                                              <p:pRg st="0" end="0"/>
                                            </p:txEl>
                                          </p:spTgt>
                                        </p:tgtEl>
                                        <p:attrNameLst>
                                          <p:attrName>style.visibility</p:attrName>
                                        </p:attrNameLst>
                                      </p:cBhvr>
                                      <p:to>
                                        <p:strVal val="visible"/>
                                      </p:to>
                                    </p:set>
                                    <p:animEffect transition="in" filter="wipe(up)">
                                      <p:cBhvr additive="repl">
                                        <p:cTn id="7" dur="1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3">
                                            <p:txEl>
                                              <p:pRg st="2" end="2"/>
                                            </p:txEl>
                                          </p:spTgt>
                                        </p:tgtEl>
                                        <p:attrNameLst>
                                          <p:attrName>style.visibility</p:attrName>
                                        </p:attrNameLst>
                                      </p:cBhvr>
                                      <p:to>
                                        <p:strVal val="visible"/>
                                      </p:to>
                                    </p:set>
                                    <p:animEffect transition="in" filter="wipe(left)">
                                      <p:cBhvr additive="repl">
                                        <p:cTn id="12" dur="10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3">
                                            <p:txEl>
                                              <p:pRg st="4" end="4"/>
                                            </p:txEl>
                                          </p:spTgt>
                                        </p:tgtEl>
                                        <p:attrNameLst>
                                          <p:attrName>style.visibility</p:attrName>
                                        </p:attrNameLst>
                                      </p:cBhvr>
                                      <p:to>
                                        <p:strVal val="visible"/>
                                      </p:to>
                                    </p:set>
                                    <p:animEffect transition="in" filter="wipe(left)">
                                      <p:cBhvr additive="repl">
                                        <p:cTn id="17" dur="1000"/>
                                        <p:tgtEl>
                                          <p:spTgt spid="3">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left)">
                                      <p:cBhvr>
                                        <p:cTn id="22" dur="1000"/>
                                        <p:tgtEl>
                                          <p:spTgt spid="4">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3" presetClass="entr" presetSubtype="16"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fltVal val="0"/>
                                          </p:val>
                                        </p:tav>
                                        <p:tav tm="100000">
                                          <p:val>
                                            <p:strVal val="#ppt_w"/>
                                          </p:val>
                                        </p:tav>
                                      </p:tavLst>
                                    </p:anim>
                                    <p:anim calcmode="lin" valueType="num">
                                      <p:cBhvr>
                                        <p:cTn id="28" dur="1000" fill="hold"/>
                                        <p:tgtEl>
                                          <p:spTgt spid="5"/>
                                        </p:tgtEl>
                                        <p:attrNameLst>
                                          <p:attrName>ppt_h</p:attrName>
                                        </p:attrNameLst>
                                      </p:cBhvr>
                                      <p:tavLst>
                                        <p:tav tm="0">
                                          <p:val>
                                            <p:fltVal val="0"/>
                                          </p:val>
                                        </p:tav>
                                        <p:tav tm="100000">
                                          <p:val>
                                            <p:strVal val="#ppt_h"/>
                                          </p:val>
                                        </p:tav>
                                      </p:tavLst>
                                    </p:anim>
                                    <p:animEffect transition="in" filter="fade">
                                      <p:cBhvr>
                                        <p:cTn id="29" dur="1000"/>
                                        <p:tgtEl>
                                          <p:spTgt spid="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1000"/>
                                        <p:tgtEl>
                                          <p:spTgt spid="9"/>
                                        </p:tgtEl>
                                      </p:cBhvr>
                                    </p:animEffect>
                                  </p:childTnLst>
                                </p:cTn>
                              </p:par>
                            </p:childTnLst>
                          </p:cTn>
                        </p:par>
                        <p:par>
                          <p:cTn id="35" fill="hold" nodeType="afterGroup">
                            <p:stCondLst>
                              <p:cond delay="1000"/>
                            </p:stCondLst>
                            <p:childTnLst>
                              <p:par>
                                <p:cTn id="36" presetID="22" presetClass="entr" presetSubtype="1"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1000"/>
                                        <p:tgtEl>
                                          <p:spTgt spid="11"/>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1000"/>
                                        <p:tgtEl>
                                          <p:spTgt spid="28"/>
                                        </p:tgtEl>
                                      </p:cBhvr>
                                    </p:animEffect>
                                  </p:childTnLst>
                                </p:cTn>
                              </p:par>
                            </p:childTnLst>
                          </p:cTn>
                        </p:par>
                        <p:par>
                          <p:cTn id="44" fill="hold" nodeType="afterGroup">
                            <p:stCondLst>
                              <p:cond delay="1000"/>
                            </p:stCondLst>
                            <p:childTnLst>
                              <p:par>
                                <p:cTn id="45" presetID="22" presetClass="entr" presetSubtype="1" fill="hold" nodeType="after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up)">
                                      <p:cBhvr>
                                        <p:cTn id="47" dur="1000"/>
                                        <p:tgtEl>
                                          <p:spTgt spid="56"/>
                                        </p:tgtEl>
                                      </p:cBhvr>
                                    </p:animEffect>
                                  </p:childTnLst>
                                </p:cTn>
                              </p:par>
                            </p:childTnLst>
                          </p:cTn>
                        </p:par>
                        <p:par>
                          <p:cTn id="48" fill="hold" nodeType="afterGroup">
                            <p:stCondLst>
                              <p:cond delay="2000"/>
                            </p:stCondLst>
                            <p:childTnLst>
                              <p:par>
                                <p:cTn id="49" presetID="22" presetClass="entr" presetSubtype="2" fill="hold"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right)">
                                      <p:cBhvr>
                                        <p:cTn id="51" dur="1000"/>
                                        <p:tgtEl>
                                          <p:spTgt spid="52"/>
                                        </p:tgtEl>
                                      </p:cBhvr>
                                    </p:animEffect>
                                  </p:childTnLst>
                                </p:cTn>
                              </p:par>
                            </p:childTnLst>
                          </p:cTn>
                        </p:par>
                        <p:par>
                          <p:cTn id="52" fill="hold" nodeType="afterGroup">
                            <p:stCondLst>
                              <p:cond delay="3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1000"/>
                                        <p:tgtEl>
                                          <p:spTgt spid="19"/>
                                        </p:tgtEl>
                                      </p:cBhvr>
                                    </p:animEffect>
                                  </p:childTnLst>
                                </p:cTn>
                              </p:par>
                            </p:childTnLst>
                          </p:cTn>
                        </p:par>
                        <p:par>
                          <p:cTn id="56" fill="hold" nodeType="afterGroup">
                            <p:stCondLst>
                              <p:cond delay="4000"/>
                            </p:stCondLst>
                            <p:childTnLst>
                              <p:par>
                                <p:cTn id="57" presetID="22" presetClass="entr" presetSubtype="8"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1000"/>
                                        <p:tgtEl>
                                          <p:spTgt spid="48"/>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8" fill="hold"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1000"/>
                                        <p:tgtEl>
                                          <p:spTgt spid="14"/>
                                        </p:tgtEl>
                                      </p:cBhvr>
                                    </p:animEffect>
                                  </p:childTnLst>
                                </p:cTn>
                              </p:par>
                            </p:childTnLst>
                          </p:cTn>
                        </p:par>
                        <p:par>
                          <p:cTn id="65" fill="hold" nodeType="afterGroup">
                            <p:stCondLst>
                              <p:cond delay="1000"/>
                            </p:stCondLst>
                            <p:childTnLst>
                              <p:par>
                                <p:cTn id="66" presetID="22" presetClass="entr" presetSubtype="1" fill="hold" nodeType="after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wipe(up)">
                                      <p:cBhvr>
                                        <p:cTn id="68" dur="1000"/>
                                        <p:tgtEl>
                                          <p:spTgt spid="38"/>
                                        </p:tgtEl>
                                      </p:cBhvr>
                                    </p:animEffect>
                                  </p:childTnLst>
                                </p:cTn>
                              </p:par>
                            </p:childTnLst>
                          </p:cTn>
                        </p:par>
                        <p:par>
                          <p:cTn id="69" fill="hold" nodeType="afterGroup">
                            <p:stCondLst>
                              <p:cond delay="2000"/>
                            </p:stCondLst>
                            <p:childTnLst>
                              <p:par>
                                <p:cTn id="70" presetID="22" presetClass="entr" presetSubtype="2" fill="hold"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right)">
                                      <p:cBhvr>
                                        <p:cTn id="72" dur="1000"/>
                                        <p:tgtEl>
                                          <p:spTgt spid="36"/>
                                        </p:tgtEl>
                                      </p:cBhvr>
                                    </p:animEffect>
                                  </p:childTnLst>
                                </p:cTn>
                              </p:par>
                            </p:childTnLst>
                          </p:cTn>
                        </p:par>
                        <p:par>
                          <p:cTn id="73" fill="hold" nodeType="afterGroup">
                            <p:stCondLst>
                              <p:cond delay="3000"/>
                            </p:stCondLst>
                            <p:childTnLst>
                              <p:par>
                                <p:cTn id="74" presetID="22" presetClass="entr" presetSubtype="1" fill="hold"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up)">
                                      <p:cBhvr>
                                        <p:cTn id="76" dur="1000"/>
                                        <p:tgtEl>
                                          <p:spTgt spid="32"/>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22" presetClass="entr" presetSubtype="8" fill="hold" nodeType="clickEffect">
                                  <p:stCondLst>
                                    <p:cond delay="0"/>
                                  </p:stCondLst>
                                  <p:childTnLst>
                                    <p:set>
                                      <p:cBhvr>
                                        <p:cTn id="80" dur="1" fill="hold">
                                          <p:stCondLst>
                                            <p:cond delay="0"/>
                                          </p:stCondLst>
                                        </p:cTn>
                                        <p:tgtEl>
                                          <p:spTgt spid="66"/>
                                        </p:tgtEl>
                                        <p:attrNameLst>
                                          <p:attrName>style.visibility</p:attrName>
                                        </p:attrNameLst>
                                      </p:cBhvr>
                                      <p:to>
                                        <p:strVal val="visible"/>
                                      </p:to>
                                    </p:set>
                                    <p:animEffect transition="in" filter="wipe(left)">
                                      <p:cBhvr>
                                        <p:cTn id="81" dur="1000"/>
                                        <p:tgtEl>
                                          <p:spTgt spid="66"/>
                                        </p:tgtEl>
                                      </p:cBhvr>
                                    </p:animEffect>
                                  </p:childTnLst>
                                </p:cTn>
                              </p:par>
                            </p:childTnLst>
                          </p:cTn>
                        </p:par>
                        <p:par>
                          <p:cTn id="82" fill="hold" nodeType="afterGroup">
                            <p:stCondLst>
                              <p:cond delay="1000"/>
                            </p:stCondLst>
                            <p:childTnLst>
                              <p:par>
                                <p:cTn id="83" presetID="22" presetClass="entr" presetSubtype="1" fill="hold"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wipe(up)">
                                      <p:cBhvr>
                                        <p:cTn id="85" dur="1000"/>
                                        <p:tgtEl>
                                          <p:spTgt spid="64"/>
                                        </p:tgtEl>
                                      </p:cBhvr>
                                    </p:animEffect>
                                  </p:childTnLst>
                                </p:cTn>
                              </p:par>
                            </p:childTnLst>
                          </p:cTn>
                        </p:par>
                        <p:par>
                          <p:cTn id="86" fill="hold" nodeType="afterGroup">
                            <p:stCondLst>
                              <p:cond delay="2000"/>
                            </p:stCondLst>
                            <p:childTnLst>
                              <p:par>
                                <p:cTn id="87" presetID="22" presetClass="entr" presetSubtype="8" fill="hold" nodeType="afterEffect">
                                  <p:stCondLst>
                                    <p:cond delay="0"/>
                                  </p:stCondLst>
                                  <p:childTnLst>
                                    <p:set>
                                      <p:cBhvr>
                                        <p:cTn id="88" dur="1" fill="hold">
                                          <p:stCondLst>
                                            <p:cond delay="0"/>
                                          </p:stCondLst>
                                        </p:cTn>
                                        <p:tgtEl>
                                          <p:spTgt spid="61"/>
                                        </p:tgtEl>
                                        <p:attrNameLst>
                                          <p:attrName>style.visibility</p:attrName>
                                        </p:attrNameLst>
                                      </p:cBhvr>
                                      <p:to>
                                        <p:strVal val="visible"/>
                                      </p:to>
                                    </p:set>
                                    <p:animEffect transition="in" filter="wipe(left)">
                                      <p:cBhvr>
                                        <p:cTn id="89" dur="1000"/>
                                        <p:tgtEl>
                                          <p:spTgt spid="61"/>
                                        </p:tgtEl>
                                      </p:cBhvr>
                                    </p:animEffect>
                                  </p:childTnLst>
                                </p:cTn>
                              </p:par>
                            </p:childTnLst>
                          </p:cTn>
                        </p:par>
                        <p:par>
                          <p:cTn id="90" fill="hold" nodeType="afterGroup">
                            <p:stCondLst>
                              <p:cond delay="3000"/>
                            </p:stCondLst>
                            <p:childTnLst>
                              <p:par>
                                <p:cTn id="91" presetID="22" presetClass="entr" presetSubtype="4" fill="hold" nodeType="after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wipe(down)">
                                      <p:cBhvr>
                                        <p:cTn id="9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a:extLst>
              <a:ext uri="{FF2B5EF4-FFF2-40B4-BE49-F238E27FC236}">
                <a16:creationId xmlns:a16="http://schemas.microsoft.com/office/drawing/2014/main" id="{AE564286-E1EA-44C7-BA05-E4D946441099}"/>
              </a:ext>
            </a:extLst>
          </p:cNvPr>
          <p:cNvSpPr>
            <a:spLocks noChangeArrowheads="1"/>
          </p:cNvSpPr>
          <p:nvPr/>
        </p:nvSpPr>
        <p:spPr bwMode="auto">
          <a:xfrm>
            <a:off x="515541" y="1323329"/>
            <a:ext cx="6519863" cy="9751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457200" indent="-452438">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rgbClr val="000000"/>
                </a:solidFill>
                <a:latin typeface="Arial" panose="020B0604020202020204" pitchFamily="34" charset="0"/>
                <a:cs typeface="DejaVu Sans" panose="020B0603030804020204" pitchFamily="34" charset="0"/>
              </a:defRPr>
            </a:lvl1pPr>
            <a:lvl2pPr marL="914400" indent="-452438">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9pPr>
          </a:lstStyle>
          <a:p>
            <a:pPr>
              <a:lnSpc>
                <a:spcPct val="9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rPr>
              <a:t>In a receiver the Mixer stage combines a 14.250 MHz input signal with a 13.795 MHz </a:t>
            </a:r>
            <a:r>
              <a:rPr lang="en-US" altLang="en-US" sz="1500" b="1" dirty="0">
                <a:solidFill>
                  <a:srgbClr val="000066"/>
                </a:solidFill>
                <a:latin typeface="Calibri (Body)"/>
              </a:rPr>
              <a:t>local oscillator</a:t>
            </a:r>
            <a:r>
              <a:rPr lang="en-US" altLang="en-US" sz="1500" dirty="0">
                <a:solidFill>
                  <a:srgbClr val="000066"/>
                </a:solidFill>
                <a:latin typeface="Calibri (Body)"/>
              </a:rPr>
              <a:t> signal to </a:t>
            </a:r>
            <a:r>
              <a:rPr lang="en-US" altLang="en-US" sz="1500" b="1" dirty="0">
                <a:solidFill>
                  <a:srgbClr val="000066"/>
                </a:solidFill>
                <a:latin typeface="Calibri (Body)"/>
              </a:rPr>
              <a:t>produce a 455 kHz</a:t>
            </a:r>
            <a:r>
              <a:rPr lang="en-US" altLang="en-US" sz="1500" dirty="0">
                <a:solidFill>
                  <a:srgbClr val="000066"/>
                </a:solidFill>
                <a:latin typeface="Calibri (Body)"/>
              </a:rPr>
              <a:t> intermediate frequency (IF) </a:t>
            </a:r>
            <a:r>
              <a:rPr lang="en-US" altLang="en-US" sz="1500" b="1" dirty="0">
                <a:solidFill>
                  <a:srgbClr val="000066"/>
                </a:solidFill>
                <a:latin typeface="Calibri (Body)"/>
              </a:rPr>
              <a:t>signal</a:t>
            </a:r>
            <a:r>
              <a:rPr lang="en-US" altLang="en-US" sz="1500" dirty="0">
                <a:solidFill>
                  <a:srgbClr val="000066"/>
                </a:solidFill>
                <a:latin typeface="Calibri (Body)"/>
              </a:rPr>
              <a:t>. </a:t>
            </a:r>
            <a:r>
              <a:rPr lang="en-US" altLang="en-US" sz="750" dirty="0">
                <a:solidFill>
                  <a:srgbClr val="000066"/>
                </a:solidFill>
                <a:latin typeface="Calibri (Body)"/>
              </a:rPr>
              <a:t>(G8B01)</a:t>
            </a:r>
          </a:p>
          <a:p>
            <a:pPr lvl="1">
              <a:lnSpc>
                <a:spcPct val="90000"/>
              </a:lnSpc>
              <a:spcBef>
                <a:spcPts val="272"/>
              </a:spcBef>
              <a:buClr>
                <a:srgbClr val="FF1515"/>
              </a:buClr>
              <a:buFont typeface="Symbol" panose="05050102010706020507" pitchFamily="18" charset="2"/>
              <a:buChar char=""/>
            </a:pPr>
            <a:r>
              <a:rPr lang="en-US" altLang="en-US" sz="1350" dirty="0">
                <a:solidFill>
                  <a:srgbClr val="FF0000"/>
                </a:solidFill>
                <a:latin typeface="Calibri (Body)"/>
              </a:rPr>
              <a:t>A </a:t>
            </a:r>
            <a:r>
              <a:rPr lang="en-US" altLang="en-US" sz="1350" i="1" u="sng" dirty="0">
                <a:solidFill>
                  <a:srgbClr val="FF0000"/>
                </a:solidFill>
                <a:latin typeface="Calibri (Body)"/>
              </a:rPr>
              <a:t>Mixer circuit</a:t>
            </a:r>
            <a:r>
              <a:rPr lang="en-US" altLang="en-US" sz="1350" dirty="0">
                <a:solidFill>
                  <a:srgbClr val="FF0000"/>
                </a:solidFill>
                <a:latin typeface="Calibri (Body)"/>
              </a:rPr>
              <a:t> is used to process signals from the RF amplifier and local oscillator and send the result to the IF filter in a super heterodyne receiver.</a:t>
            </a:r>
          </a:p>
          <a:p>
            <a:pPr>
              <a:lnSpc>
                <a:spcPct val="90000"/>
              </a:lnSpc>
              <a:spcBef>
                <a:spcPts val="300"/>
              </a:spcBef>
              <a:buClrTx/>
              <a:buSzTx/>
            </a:pPr>
            <a:endParaRPr lang="en-US" altLang="en-US" sz="1350" dirty="0"/>
          </a:p>
          <a:p>
            <a:pPr>
              <a:lnSpc>
                <a:spcPct val="90000"/>
              </a:lnSpc>
              <a:spcBef>
                <a:spcPts val="366"/>
              </a:spcBef>
              <a:buClrTx/>
              <a:buSzTx/>
            </a:pPr>
            <a:endParaRPr lang="en-US" altLang="en-US" sz="1350" dirty="0"/>
          </a:p>
          <a:p>
            <a:pPr>
              <a:lnSpc>
                <a:spcPct val="90000"/>
              </a:lnSpc>
              <a:spcBef>
                <a:spcPts val="366"/>
              </a:spcBef>
              <a:buClrTx/>
              <a:buSzTx/>
            </a:pPr>
            <a:endParaRPr lang="en-US" altLang="en-US" sz="1350" dirty="0"/>
          </a:p>
          <a:p>
            <a:pPr>
              <a:lnSpc>
                <a:spcPct val="90000"/>
              </a:lnSpc>
              <a:spcBef>
                <a:spcPts val="366"/>
              </a:spcBef>
              <a:buClrTx/>
              <a:buSzTx/>
            </a:pPr>
            <a:endParaRPr lang="en-US" altLang="en-US" sz="1350" dirty="0"/>
          </a:p>
          <a:p>
            <a:pPr>
              <a:lnSpc>
                <a:spcPct val="90000"/>
              </a:lnSpc>
              <a:spcBef>
                <a:spcPts val="366"/>
              </a:spcBef>
              <a:buClrTx/>
              <a:buSzTx/>
            </a:pPr>
            <a:endParaRPr lang="en-US" altLang="en-US" sz="1350" dirty="0"/>
          </a:p>
          <a:p>
            <a:pPr>
              <a:lnSpc>
                <a:spcPct val="90000"/>
              </a:lnSpc>
              <a:spcBef>
                <a:spcPts val="366"/>
              </a:spcBef>
              <a:buClrTx/>
              <a:buSzTx/>
            </a:pPr>
            <a:endParaRPr lang="en-US" altLang="en-US" sz="1350" dirty="0"/>
          </a:p>
          <a:p>
            <a:pPr>
              <a:lnSpc>
                <a:spcPct val="90000"/>
              </a:lnSpc>
              <a:spcBef>
                <a:spcPts val="366"/>
              </a:spcBef>
              <a:buClrTx/>
              <a:buSzTx/>
            </a:pPr>
            <a:endParaRPr lang="en-US" altLang="en-US" sz="1350" dirty="0"/>
          </a:p>
          <a:p>
            <a:pPr>
              <a:lnSpc>
                <a:spcPct val="90000"/>
              </a:lnSpc>
              <a:spcBef>
                <a:spcPts val="366"/>
              </a:spcBef>
              <a:buClrTx/>
              <a:buSzTx/>
            </a:pPr>
            <a:endParaRPr lang="en-US" altLang="en-US" sz="1350" dirty="0"/>
          </a:p>
        </p:txBody>
      </p:sp>
      <p:sp>
        <p:nvSpPr>
          <p:cNvPr id="19458" name="Rectangle 2">
            <a:extLst>
              <a:ext uri="{FF2B5EF4-FFF2-40B4-BE49-F238E27FC236}">
                <a16:creationId xmlns:a16="http://schemas.microsoft.com/office/drawing/2014/main" id="{14EE63ED-D3E4-4578-87D5-25CBA3276E30}"/>
              </a:ext>
            </a:extLst>
          </p:cNvPr>
          <p:cNvSpPr>
            <a:spLocks noChangeArrowheads="1"/>
          </p:cNvSpPr>
          <p:nvPr/>
        </p:nvSpPr>
        <p:spPr bwMode="auto">
          <a:xfrm>
            <a:off x="5114926" y="2516851"/>
            <a:ext cx="3357563" cy="1714764"/>
          </a:xfrm>
          <a:prstGeom prst="rect">
            <a:avLst/>
          </a:prstGeom>
          <a:noFill/>
          <a:ln>
            <a:noFill/>
          </a:ln>
          <a:effectLst/>
        </p:spPr>
        <p:txBody>
          <a:bodyPr lIns="67500" tIns="33750" rIns="67500" bIns="33750">
            <a:spAutoFit/>
          </a:bodyPr>
          <a:lstStyle>
            <a:lvl1pPr>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ea typeface="Microsoft YaHei" panose="020B0503020204020204" pitchFamily="34" charset="-122"/>
              </a:defRPr>
            </a:lvl9pPr>
          </a:lstStyle>
          <a:p>
            <a:pPr marL="342900">
              <a:buClr>
                <a:srgbClr val="000000"/>
              </a:buClr>
              <a:buSzPct val="100000"/>
              <a:defRPr/>
            </a:pPr>
            <a:r>
              <a:rPr lang="en-US" altLang="en-US" sz="1200" i="1" dirty="0">
                <a:solidFill>
                  <a:srgbClr val="FF0000"/>
                </a:solidFill>
                <a:latin typeface="Calibri (Body)"/>
              </a:rPr>
              <a:t>In this mixer the output is the sum and the difference of the two applied signals:</a:t>
            </a:r>
          </a:p>
          <a:p>
            <a:pPr marL="685800">
              <a:buClr>
                <a:srgbClr val="000000"/>
              </a:buClr>
              <a:buSzPct val="100000"/>
              <a:defRPr/>
            </a:pPr>
            <a:endParaRPr lang="en-US" altLang="en-US" sz="1200" dirty="0">
              <a:latin typeface="Calibri (Body)"/>
            </a:endParaRPr>
          </a:p>
          <a:p>
            <a:pPr marL="685800">
              <a:buClr>
                <a:srgbClr val="000000"/>
              </a:buClr>
              <a:buSzPct val="100000"/>
              <a:defRPr/>
            </a:pPr>
            <a:r>
              <a:rPr lang="en-US" altLang="en-US" sz="1050" i="1" dirty="0">
                <a:solidFill>
                  <a:srgbClr val="FF0000"/>
                </a:solidFill>
                <a:latin typeface="Calibri (Body)"/>
              </a:rPr>
              <a:t>The sum would be 14.250 + 13.795 or 28.045 MHz</a:t>
            </a:r>
          </a:p>
          <a:p>
            <a:pPr marL="685800">
              <a:buClr>
                <a:srgbClr val="000000"/>
              </a:buClr>
              <a:buSzPct val="100000"/>
              <a:defRPr/>
            </a:pPr>
            <a:endParaRPr lang="en-US" altLang="en-US" sz="1050" dirty="0">
              <a:latin typeface="Calibri (Body)"/>
            </a:endParaRPr>
          </a:p>
          <a:p>
            <a:pPr marL="685800">
              <a:buClr>
                <a:srgbClr val="000000"/>
              </a:buClr>
              <a:buSzPct val="100000"/>
              <a:defRPr/>
            </a:pPr>
            <a:r>
              <a:rPr lang="en-US" altLang="en-US" sz="1050" i="1" dirty="0">
                <a:solidFill>
                  <a:srgbClr val="FF0000"/>
                </a:solidFill>
                <a:latin typeface="Calibri (Body)"/>
              </a:rPr>
              <a:t>The difference would be 14.250 - 13.795 or 0.455 MHz</a:t>
            </a:r>
            <a:r>
              <a:rPr lang="en-US" altLang="en-US" sz="1200" dirty="0">
                <a:solidFill>
                  <a:srgbClr val="FF0000"/>
                </a:solidFill>
                <a:latin typeface="Calibri (Body)"/>
              </a:rPr>
              <a:t> </a:t>
            </a:r>
          </a:p>
          <a:p>
            <a:pPr marL="685800">
              <a:spcBef>
                <a:spcPts val="600"/>
              </a:spcBef>
              <a:buClr>
                <a:srgbClr val="000000"/>
              </a:buClr>
              <a:buSzPct val="100000"/>
              <a:defRPr/>
            </a:pPr>
            <a:endParaRPr lang="en-US" altLang="en-US" sz="1200" dirty="0"/>
          </a:p>
        </p:txBody>
      </p:sp>
      <p:sp>
        <p:nvSpPr>
          <p:cNvPr id="19459" name="Rectangle 3">
            <a:extLst>
              <a:ext uri="{FF2B5EF4-FFF2-40B4-BE49-F238E27FC236}">
                <a16:creationId xmlns:a16="http://schemas.microsoft.com/office/drawing/2014/main" id="{C17BF558-2A23-4DD0-B0A2-9BC1E354C772}"/>
              </a:ext>
            </a:extLst>
          </p:cNvPr>
          <p:cNvSpPr>
            <a:spLocks noChangeArrowheads="1"/>
          </p:cNvSpPr>
          <p:nvPr/>
        </p:nvSpPr>
        <p:spPr bwMode="auto">
          <a:xfrm>
            <a:off x="4402933" y="4375608"/>
            <a:ext cx="3164681"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600"/>
              </a:spcBef>
            </a:pPr>
            <a:r>
              <a:rPr lang="en-US" altLang="en-US" sz="1200" dirty="0">
                <a:solidFill>
                  <a:srgbClr val="FF0000"/>
                </a:solidFill>
                <a:latin typeface="Calibri (Body)"/>
              </a:rPr>
              <a:t>Filtering removes the undesired frequency</a:t>
            </a:r>
          </a:p>
        </p:txBody>
      </p:sp>
      <p:sp>
        <p:nvSpPr>
          <p:cNvPr id="19460" name="Rectangle 4">
            <a:extLst>
              <a:ext uri="{FF2B5EF4-FFF2-40B4-BE49-F238E27FC236}">
                <a16:creationId xmlns:a16="http://schemas.microsoft.com/office/drawing/2014/main" id="{72C67837-32B0-42A8-A596-88846574C57B}"/>
              </a:ext>
            </a:extLst>
          </p:cNvPr>
          <p:cNvSpPr>
            <a:spLocks noChangeArrowheads="1"/>
          </p:cNvSpPr>
          <p:nvPr/>
        </p:nvSpPr>
        <p:spPr bwMode="auto">
          <a:xfrm>
            <a:off x="1888272" y="2831650"/>
            <a:ext cx="832247" cy="573881"/>
          </a:xfrm>
          <a:prstGeom prst="rect">
            <a:avLst/>
          </a:prstGeom>
          <a:noFill/>
          <a:ln w="2844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sz="1350"/>
          </a:p>
        </p:txBody>
      </p:sp>
      <p:sp>
        <p:nvSpPr>
          <p:cNvPr id="19461" name="Rectangle 5">
            <a:extLst>
              <a:ext uri="{FF2B5EF4-FFF2-40B4-BE49-F238E27FC236}">
                <a16:creationId xmlns:a16="http://schemas.microsoft.com/office/drawing/2014/main" id="{7D87B88E-17AA-4A03-9D47-992640F18B7F}"/>
              </a:ext>
            </a:extLst>
          </p:cNvPr>
          <p:cNvSpPr>
            <a:spLocks noChangeArrowheads="1"/>
          </p:cNvSpPr>
          <p:nvPr/>
        </p:nvSpPr>
        <p:spPr bwMode="auto">
          <a:xfrm>
            <a:off x="2030017" y="2980792"/>
            <a:ext cx="516731" cy="18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375"/>
              </a:spcBef>
            </a:pPr>
            <a:r>
              <a:rPr lang="en-US" altLang="en-US" sz="750" dirty="0">
                <a:solidFill>
                  <a:srgbClr val="FF0000"/>
                </a:solidFill>
                <a:latin typeface="Rockwell" panose="02060603020205020403" pitchFamily="18" charset="0"/>
              </a:rPr>
              <a:t>Mixer</a:t>
            </a:r>
          </a:p>
        </p:txBody>
      </p:sp>
      <p:sp>
        <p:nvSpPr>
          <p:cNvPr id="19462" name="Rectangle 6">
            <a:extLst>
              <a:ext uri="{FF2B5EF4-FFF2-40B4-BE49-F238E27FC236}">
                <a16:creationId xmlns:a16="http://schemas.microsoft.com/office/drawing/2014/main" id="{BDA5D474-5176-4EB6-B9FD-BF1C4871EF3C}"/>
              </a:ext>
            </a:extLst>
          </p:cNvPr>
          <p:cNvSpPr>
            <a:spLocks noChangeArrowheads="1"/>
          </p:cNvSpPr>
          <p:nvPr/>
        </p:nvSpPr>
        <p:spPr bwMode="auto">
          <a:xfrm>
            <a:off x="3029546" y="2785638"/>
            <a:ext cx="832247" cy="573881"/>
          </a:xfrm>
          <a:prstGeom prst="rect">
            <a:avLst/>
          </a:prstGeom>
          <a:noFill/>
          <a:ln w="2844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sz="1350"/>
          </a:p>
        </p:txBody>
      </p:sp>
      <p:sp>
        <p:nvSpPr>
          <p:cNvPr id="19463" name="Rectangle 7">
            <a:extLst>
              <a:ext uri="{FF2B5EF4-FFF2-40B4-BE49-F238E27FC236}">
                <a16:creationId xmlns:a16="http://schemas.microsoft.com/office/drawing/2014/main" id="{1F3DB366-A086-44E3-9BD1-CB99B30F08E3}"/>
              </a:ext>
            </a:extLst>
          </p:cNvPr>
          <p:cNvSpPr>
            <a:spLocks noChangeArrowheads="1"/>
          </p:cNvSpPr>
          <p:nvPr/>
        </p:nvSpPr>
        <p:spPr bwMode="auto">
          <a:xfrm>
            <a:off x="3163492" y="2891361"/>
            <a:ext cx="458390" cy="29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9pPr>
          </a:lstStyle>
          <a:p>
            <a:pPr algn="ctr">
              <a:lnSpc>
                <a:spcPct val="100000"/>
              </a:lnSpc>
              <a:spcBef>
                <a:spcPts val="375"/>
              </a:spcBef>
            </a:pPr>
            <a:r>
              <a:rPr lang="en-US" altLang="en-US" sz="750" dirty="0">
                <a:solidFill>
                  <a:srgbClr val="FF0000"/>
                </a:solidFill>
                <a:latin typeface="Rockwell" panose="02060603020205020403" pitchFamily="18" charset="0"/>
              </a:rPr>
              <a:t>First IF amp.</a:t>
            </a:r>
          </a:p>
        </p:txBody>
      </p:sp>
      <p:sp>
        <p:nvSpPr>
          <p:cNvPr id="19464" name="Rectangle 8">
            <a:extLst>
              <a:ext uri="{FF2B5EF4-FFF2-40B4-BE49-F238E27FC236}">
                <a16:creationId xmlns:a16="http://schemas.microsoft.com/office/drawing/2014/main" id="{B8EE5FC3-4667-4094-A163-0300675B5261}"/>
              </a:ext>
            </a:extLst>
          </p:cNvPr>
          <p:cNvSpPr>
            <a:spLocks noChangeArrowheads="1"/>
          </p:cNvSpPr>
          <p:nvPr/>
        </p:nvSpPr>
        <p:spPr bwMode="auto">
          <a:xfrm>
            <a:off x="1872258" y="3761061"/>
            <a:ext cx="832247" cy="523875"/>
          </a:xfrm>
          <a:prstGeom prst="rect">
            <a:avLst/>
          </a:prstGeom>
          <a:noFill/>
          <a:ln w="2844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sz="1350"/>
          </a:p>
        </p:txBody>
      </p:sp>
      <p:sp>
        <p:nvSpPr>
          <p:cNvPr id="19465" name="Rectangle 9">
            <a:extLst>
              <a:ext uri="{FF2B5EF4-FFF2-40B4-BE49-F238E27FC236}">
                <a16:creationId xmlns:a16="http://schemas.microsoft.com/office/drawing/2014/main" id="{765F2833-5E0E-4F65-BE0B-9551AB80C915}"/>
              </a:ext>
            </a:extLst>
          </p:cNvPr>
          <p:cNvSpPr>
            <a:spLocks noChangeArrowheads="1"/>
          </p:cNvSpPr>
          <p:nvPr/>
        </p:nvSpPr>
        <p:spPr bwMode="auto">
          <a:xfrm>
            <a:off x="1896401" y="3799051"/>
            <a:ext cx="717947" cy="3451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9pPr>
          </a:lstStyle>
          <a:p>
            <a:pPr algn="ctr">
              <a:lnSpc>
                <a:spcPct val="100000"/>
              </a:lnSpc>
              <a:spcBef>
                <a:spcPts val="300"/>
              </a:spcBef>
            </a:pPr>
            <a:r>
              <a:rPr lang="en-US" altLang="en-US" sz="600" b="1" dirty="0">
                <a:solidFill>
                  <a:srgbClr val="FF0000"/>
                </a:solidFill>
                <a:latin typeface="Verdana" panose="020B0604030504040204" pitchFamily="34" charset="0"/>
              </a:rPr>
              <a:t>Local oscillator 13.795 MHz</a:t>
            </a:r>
          </a:p>
        </p:txBody>
      </p:sp>
      <p:sp>
        <p:nvSpPr>
          <p:cNvPr id="19466" name="Rectangle 10">
            <a:extLst>
              <a:ext uri="{FF2B5EF4-FFF2-40B4-BE49-F238E27FC236}">
                <a16:creationId xmlns:a16="http://schemas.microsoft.com/office/drawing/2014/main" id="{BFE03FCA-13CD-4532-B890-41FFF1E34621}"/>
              </a:ext>
            </a:extLst>
          </p:cNvPr>
          <p:cNvSpPr>
            <a:spLocks noChangeArrowheads="1"/>
          </p:cNvSpPr>
          <p:nvPr/>
        </p:nvSpPr>
        <p:spPr bwMode="auto">
          <a:xfrm>
            <a:off x="784622" y="2933701"/>
            <a:ext cx="661988" cy="18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375"/>
              </a:spcBef>
            </a:pPr>
            <a:r>
              <a:rPr lang="en-US" altLang="en-US" sz="750" dirty="0">
                <a:solidFill>
                  <a:srgbClr val="381AEA"/>
                </a:solidFill>
                <a:latin typeface="Rockwell" panose="02060603020205020403" pitchFamily="18" charset="0"/>
              </a:rPr>
              <a:t>14.250 MHz</a:t>
            </a:r>
          </a:p>
        </p:txBody>
      </p:sp>
      <p:sp>
        <p:nvSpPr>
          <p:cNvPr id="19467" name="Line 11">
            <a:extLst>
              <a:ext uri="{FF2B5EF4-FFF2-40B4-BE49-F238E27FC236}">
                <a16:creationId xmlns:a16="http://schemas.microsoft.com/office/drawing/2014/main" id="{C6380D3C-698E-4D1F-9592-F6F4C9204B5F}"/>
              </a:ext>
            </a:extLst>
          </p:cNvPr>
          <p:cNvSpPr>
            <a:spLocks noChangeShapeType="1"/>
          </p:cNvSpPr>
          <p:nvPr/>
        </p:nvSpPr>
        <p:spPr bwMode="auto">
          <a:xfrm>
            <a:off x="1460898" y="3039666"/>
            <a:ext cx="403622" cy="1191"/>
          </a:xfrm>
          <a:prstGeom prst="line">
            <a:avLst/>
          </a:prstGeom>
          <a:noFill/>
          <a:ln w="28440" cap="sq">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9468" name="Line 12">
            <a:extLst>
              <a:ext uri="{FF2B5EF4-FFF2-40B4-BE49-F238E27FC236}">
                <a16:creationId xmlns:a16="http://schemas.microsoft.com/office/drawing/2014/main" id="{59637CD6-0543-468F-BCD3-6E731B1D6A59}"/>
              </a:ext>
            </a:extLst>
          </p:cNvPr>
          <p:cNvSpPr>
            <a:spLocks noChangeShapeType="1"/>
          </p:cNvSpPr>
          <p:nvPr/>
        </p:nvSpPr>
        <p:spPr bwMode="auto">
          <a:xfrm flipV="1">
            <a:off x="2304395" y="3413000"/>
            <a:ext cx="1190" cy="261938"/>
          </a:xfrm>
          <a:prstGeom prst="line">
            <a:avLst/>
          </a:prstGeom>
          <a:noFill/>
          <a:ln w="28440" cap="sq">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9469" name="Line 13">
            <a:extLst>
              <a:ext uri="{FF2B5EF4-FFF2-40B4-BE49-F238E27FC236}">
                <a16:creationId xmlns:a16="http://schemas.microsoft.com/office/drawing/2014/main" id="{87ADC888-1779-40CC-8A07-E37C381266D2}"/>
              </a:ext>
            </a:extLst>
          </p:cNvPr>
          <p:cNvSpPr>
            <a:spLocks noChangeShapeType="1"/>
          </p:cNvSpPr>
          <p:nvPr/>
        </p:nvSpPr>
        <p:spPr bwMode="auto">
          <a:xfrm>
            <a:off x="2726532" y="3030141"/>
            <a:ext cx="317897" cy="1191"/>
          </a:xfrm>
          <a:prstGeom prst="line">
            <a:avLst/>
          </a:prstGeom>
          <a:noFill/>
          <a:ln w="28440" cap="sq">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9470" name="Rectangle 14">
            <a:extLst>
              <a:ext uri="{FF2B5EF4-FFF2-40B4-BE49-F238E27FC236}">
                <a16:creationId xmlns:a16="http://schemas.microsoft.com/office/drawing/2014/main" id="{9ADD3120-BB38-4B55-BB8D-E92174C2CFBB}"/>
              </a:ext>
            </a:extLst>
          </p:cNvPr>
          <p:cNvSpPr>
            <a:spLocks noChangeArrowheads="1"/>
          </p:cNvSpPr>
          <p:nvPr/>
        </p:nvSpPr>
        <p:spPr bwMode="auto">
          <a:xfrm>
            <a:off x="4051697" y="2780110"/>
            <a:ext cx="661988" cy="18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375"/>
              </a:spcBef>
            </a:pPr>
            <a:r>
              <a:rPr lang="en-US" altLang="en-US" sz="750">
                <a:solidFill>
                  <a:srgbClr val="381AEA"/>
                </a:solidFill>
                <a:latin typeface="Rockwell" panose="02060603020205020403" pitchFamily="18" charset="0"/>
              </a:rPr>
              <a:t>455 kHz</a:t>
            </a:r>
          </a:p>
        </p:txBody>
      </p:sp>
      <p:sp>
        <p:nvSpPr>
          <p:cNvPr id="19471" name="Line 15">
            <a:extLst>
              <a:ext uri="{FF2B5EF4-FFF2-40B4-BE49-F238E27FC236}">
                <a16:creationId xmlns:a16="http://schemas.microsoft.com/office/drawing/2014/main" id="{A1AE03A2-20E1-41C2-B8F8-7D3EF7034075}"/>
              </a:ext>
            </a:extLst>
          </p:cNvPr>
          <p:cNvSpPr>
            <a:spLocks noChangeShapeType="1"/>
          </p:cNvSpPr>
          <p:nvPr/>
        </p:nvSpPr>
        <p:spPr bwMode="auto">
          <a:xfrm>
            <a:off x="3892154" y="3024189"/>
            <a:ext cx="317897" cy="1190"/>
          </a:xfrm>
          <a:prstGeom prst="line">
            <a:avLst/>
          </a:prstGeom>
          <a:noFill/>
          <a:ln w="28440" cap="sq">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42001" name="Rectangle 16">
            <a:extLst>
              <a:ext uri="{FF2B5EF4-FFF2-40B4-BE49-F238E27FC236}">
                <a16:creationId xmlns:a16="http://schemas.microsoft.com/office/drawing/2014/main" id="{BCA14AE2-86EA-47A0-A8A9-57D315FD6667}"/>
              </a:ext>
            </a:extLst>
          </p:cNvPr>
          <p:cNvSpPr>
            <a:spLocks noChangeArrowheads="1"/>
          </p:cNvSpPr>
          <p:nvPr/>
        </p:nvSpPr>
        <p:spPr bwMode="auto">
          <a:xfrm>
            <a:off x="6552010" y="4683919"/>
            <a:ext cx="2130029" cy="3548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fld id="{CBC79062-6CD5-4416-A046-D3309C86EFBC}" type="slidenum">
              <a:rPr lang="en-US" altLang="en-US" sz="1050">
                <a:solidFill>
                  <a:srgbClr val="000066"/>
                </a:solidFill>
                <a:latin typeface="Times New Roman" panose="02020603050405020304" pitchFamily="18" charset="0"/>
              </a:rPr>
              <a:pPr algn="r" eaLnBrk="1" hangingPunct="1">
                <a:lnSpc>
                  <a:spcPct val="100000"/>
                </a:lnSpc>
                <a:spcBef>
                  <a:spcPct val="0"/>
                </a:spcBef>
              </a:pPr>
              <a:t>11</a:t>
            </a:fld>
            <a:endParaRPr lang="en-US" altLang="en-US" sz="1050">
              <a:solidFill>
                <a:srgbClr val="000066"/>
              </a:solidFill>
              <a:latin typeface="Times New Roman" panose="02020603050405020304" pitchFamily="18" charset="0"/>
            </a:endParaRPr>
          </a:p>
        </p:txBody>
      </p:sp>
      <p:sp>
        <p:nvSpPr>
          <p:cNvPr id="42002" name="Rectangle 17">
            <a:extLst>
              <a:ext uri="{FF2B5EF4-FFF2-40B4-BE49-F238E27FC236}">
                <a16:creationId xmlns:a16="http://schemas.microsoft.com/office/drawing/2014/main" id="{100B3B00-2A51-4CAA-BC36-6EBFBD70CA20}"/>
              </a:ext>
            </a:extLst>
          </p:cNvPr>
          <p:cNvSpPr>
            <a:spLocks noChangeArrowheads="1"/>
          </p:cNvSpPr>
          <p:nvPr/>
        </p:nvSpPr>
        <p:spPr bwMode="auto">
          <a:xfrm>
            <a:off x="365523" y="309563"/>
            <a:ext cx="8637985"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sz="1350"/>
          </a:p>
        </p:txBody>
      </p:sp>
      <p:sp>
        <p:nvSpPr>
          <p:cNvPr id="42003" name="Rectangle 18">
            <a:extLst>
              <a:ext uri="{FF2B5EF4-FFF2-40B4-BE49-F238E27FC236}">
                <a16:creationId xmlns:a16="http://schemas.microsoft.com/office/drawing/2014/main" id="{4BCF0B87-3569-436E-A92D-E5477076F1DE}"/>
              </a:ext>
            </a:extLst>
          </p:cNvPr>
          <p:cNvSpPr>
            <a:spLocks noChangeArrowheads="1"/>
          </p:cNvSpPr>
          <p:nvPr/>
        </p:nvSpPr>
        <p:spPr bwMode="auto">
          <a:xfrm>
            <a:off x="251223" y="195263"/>
            <a:ext cx="8637985"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19475" name="Rectangle 19">
            <a:extLst>
              <a:ext uri="{FF2B5EF4-FFF2-40B4-BE49-F238E27FC236}">
                <a16:creationId xmlns:a16="http://schemas.microsoft.com/office/drawing/2014/main" id="{FC4A3661-233C-43C0-8F51-44256585627E}"/>
              </a:ext>
            </a:extLst>
          </p:cNvPr>
          <p:cNvSpPr>
            <a:spLocks noChangeArrowheads="1"/>
          </p:cNvSpPr>
          <p:nvPr/>
        </p:nvSpPr>
        <p:spPr bwMode="auto">
          <a:xfrm>
            <a:off x="515541" y="953562"/>
            <a:ext cx="8167688" cy="29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marL="342900" indent="-33972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b="1" dirty="0">
                <a:solidFill>
                  <a:srgbClr val="000066"/>
                </a:solidFill>
                <a:latin typeface="Calibri (Body)"/>
              </a:rPr>
              <a:t>Heterodyning</a:t>
            </a:r>
            <a:r>
              <a:rPr lang="en-US" altLang="en-US" sz="1500" dirty="0">
                <a:solidFill>
                  <a:srgbClr val="000066"/>
                </a:solidFill>
                <a:latin typeface="Calibri (Body)"/>
              </a:rPr>
              <a:t> is another term for the </a:t>
            </a:r>
            <a:r>
              <a:rPr lang="en-US" altLang="en-US" sz="1500" b="1" dirty="0">
                <a:solidFill>
                  <a:srgbClr val="000066"/>
                </a:solidFill>
                <a:latin typeface="Calibri (Body)"/>
              </a:rPr>
              <a:t>mixing of two RF signals</a:t>
            </a:r>
            <a:r>
              <a:rPr lang="en-US" altLang="en-US" sz="1500" dirty="0">
                <a:solidFill>
                  <a:srgbClr val="000066"/>
                </a:solidFill>
                <a:latin typeface="Calibri (Body)"/>
              </a:rPr>
              <a:t>. </a:t>
            </a:r>
            <a:r>
              <a:rPr lang="en-US" altLang="en-US" sz="750" dirty="0">
                <a:solidFill>
                  <a:srgbClr val="000066"/>
                </a:solidFill>
                <a:latin typeface="Calibri (Body)"/>
              </a:rPr>
              <a:t>(G8B03)</a:t>
            </a:r>
            <a:r>
              <a:rPr lang="en-US" altLang="en-US" sz="1500" dirty="0">
                <a:solidFill>
                  <a:srgbClr val="000066"/>
                </a:solidFill>
                <a:latin typeface="Calibri (Body)"/>
              </a:rPr>
              <a:t> </a:t>
            </a:r>
          </a:p>
        </p:txBody>
      </p:sp>
      <p:pic>
        <p:nvPicPr>
          <p:cNvPr id="19476" name="Picture 20">
            <a:extLst>
              <a:ext uri="{FF2B5EF4-FFF2-40B4-BE49-F238E27FC236}">
                <a16:creationId xmlns:a16="http://schemas.microsoft.com/office/drawing/2014/main" id="{EE0585D1-C964-4048-B77A-0A25983C0B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5404" y="1173294"/>
            <a:ext cx="1699022" cy="8608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77" name="Rectangle 21">
            <a:extLst>
              <a:ext uri="{FF2B5EF4-FFF2-40B4-BE49-F238E27FC236}">
                <a16:creationId xmlns:a16="http://schemas.microsoft.com/office/drawing/2014/main" id="{6C51AFA7-C66C-4678-B7D5-89E3041F3732}"/>
              </a:ext>
            </a:extLst>
          </p:cNvPr>
          <p:cNvSpPr>
            <a:spLocks noChangeArrowheads="1"/>
          </p:cNvSpPr>
          <p:nvPr/>
        </p:nvSpPr>
        <p:spPr bwMode="auto">
          <a:xfrm>
            <a:off x="6561383" y="1345662"/>
            <a:ext cx="509588" cy="4490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r>
              <a:rPr lang="en-US" altLang="en-US" sz="825" b="1" dirty="0">
                <a:solidFill>
                  <a:srgbClr val="0A0AFF"/>
                </a:solidFill>
                <a:latin typeface="Calibri (Body)"/>
              </a:rPr>
              <a:t>Very simple mixer</a:t>
            </a:r>
          </a:p>
        </p:txBody>
      </p:sp>
      <p:sp>
        <p:nvSpPr>
          <p:cNvPr id="2" name="Rectangle 2">
            <a:extLst>
              <a:ext uri="{FF2B5EF4-FFF2-40B4-BE49-F238E27FC236}">
                <a16:creationId xmlns:a16="http://schemas.microsoft.com/office/drawing/2014/main" id="{EA59FC6D-FA21-8DAD-B962-600630982064}"/>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9475">
                                            <p:txEl>
                                              <p:pRg st="0" end="0"/>
                                            </p:txEl>
                                          </p:spTgt>
                                        </p:tgtEl>
                                        <p:attrNameLst>
                                          <p:attrName>style.visibility</p:attrName>
                                        </p:attrNameLst>
                                      </p:cBhvr>
                                      <p:to>
                                        <p:strVal val="visible"/>
                                      </p:to>
                                    </p:set>
                                    <p:animEffect transition="in" filter="wipe(up)">
                                      <p:cBhvr additive="repl">
                                        <p:cTn id="7" dur="1000"/>
                                        <p:tgtEl>
                                          <p:spTgt spid="19475">
                                            <p:txEl>
                                              <p:pRg st="0" end="0"/>
                                            </p:txEl>
                                          </p:spTgt>
                                        </p:tgtEl>
                                      </p:cBhvr>
                                    </p:animEffect>
                                  </p:childTnLst>
                                </p:cTn>
                              </p:par>
                            </p:childTnLst>
                          </p:cTn>
                        </p:par>
                        <p:par>
                          <p:cTn id="8" fill="hold" nodeType="afterGroup">
                            <p:stCondLst>
                              <p:cond delay="1000"/>
                            </p:stCondLst>
                            <p:childTnLst>
                              <p:par>
                                <p:cTn id="9" presetID="22" presetClass="entr" presetSubtype="2" fill="hold" nodeType="afterEffect">
                                  <p:stCondLst>
                                    <p:cond delay="0"/>
                                  </p:stCondLst>
                                  <p:childTnLst>
                                    <p:set>
                                      <p:cBhvr additive="repl">
                                        <p:cTn id="10" dur="1" fill="hold">
                                          <p:stCondLst>
                                            <p:cond delay="0"/>
                                          </p:stCondLst>
                                        </p:cTn>
                                        <p:tgtEl>
                                          <p:spTgt spid="19477">
                                            <p:txEl>
                                              <p:pRg st="0" end="0"/>
                                            </p:txEl>
                                          </p:spTgt>
                                        </p:tgtEl>
                                        <p:attrNameLst>
                                          <p:attrName>style.visibility</p:attrName>
                                        </p:attrNameLst>
                                      </p:cBhvr>
                                      <p:to>
                                        <p:strVal val="visible"/>
                                      </p:to>
                                    </p:set>
                                    <p:animEffect transition="in" filter="wipe(right)">
                                      <p:cBhvr additive="repl">
                                        <p:cTn id="11" dur="1000"/>
                                        <p:tgtEl>
                                          <p:spTgt spid="19477">
                                            <p:txEl>
                                              <p:pRg st="0" end="0"/>
                                            </p:txEl>
                                          </p:spTgt>
                                        </p:tgtEl>
                                      </p:cBhvr>
                                    </p:animEffect>
                                  </p:childTnLst>
                                </p:cTn>
                              </p:par>
                              <p:par>
                                <p:cTn id="12" presetID="22" presetClass="entr" presetSubtype="2" fill="hold" nodeType="withEffect">
                                  <p:stCondLst>
                                    <p:cond delay="0"/>
                                  </p:stCondLst>
                                  <p:childTnLst>
                                    <p:set>
                                      <p:cBhvr additive="repl">
                                        <p:cTn id="13" dur="1" fill="hold">
                                          <p:stCondLst>
                                            <p:cond delay="0"/>
                                          </p:stCondLst>
                                        </p:cTn>
                                        <p:tgtEl>
                                          <p:spTgt spid="19476"/>
                                        </p:tgtEl>
                                        <p:attrNameLst>
                                          <p:attrName>style.visibility</p:attrName>
                                        </p:attrNameLst>
                                      </p:cBhvr>
                                      <p:to>
                                        <p:strVal val="visible"/>
                                      </p:to>
                                    </p:set>
                                    <p:animEffect transition="in" filter="wipe(right)">
                                      <p:cBhvr additive="repl">
                                        <p:cTn id="14" dur="1000"/>
                                        <p:tgtEl>
                                          <p:spTgt spid="1947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childTnLst>
                                    <p:set>
                                      <p:cBhvr additive="repl">
                                        <p:cTn id="18" dur="1" fill="hold">
                                          <p:stCondLst>
                                            <p:cond delay="0"/>
                                          </p:stCondLst>
                                        </p:cTn>
                                        <p:tgtEl>
                                          <p:spTgt spid="19457">
                                            <p:txEl>
                                              <p:pRg st="0" end="0"/>
                                            </p:txEl>
                                          </p:spTgt>
                                        </p:tgtEl>
                                        <p:attrNameLst>
                                          <p:attrName>style.visibility</p:attrName>
                                        </p:attrNameLst>
                                      </p:cBhvr>
                                      <p:to>
                                        <p:strVal val="visible"/>
                                      </p:to>
                                    </p:set>
                                    <p:animEffect transition="in" filter="wipe(left)">
                                      <p:cBhvr additive="repl">
                                        <p:cTn id="19" dur="1000"/>
                                        <p:tgtEl>
                                          <p:spTgt spid="19457">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nodeType="clickEffect">
                                  <p:stCondLst>
                                    <p:cond delay="0"/>
                                  </p:stCondLst>
                                  <p:childTnLst>
                                    <p:set>
                                      <p:cBhvr additive="repl">
                                        <p:cTn id="23" dur="1" fill="hold">
                                          <p:stCondLst>
                                            <p:cond delay="0"/>
                                          </p:stCondLst>
                                        </p:cTn>
                                        <p:tgtEl>
                                          <p:spTgt spid="19457">
                                            <p:txEl>
                                              <p:pRg st="1" end="1"/>
                                            </p:txEl>
                                          </p:spTgt>
                                        </p:tgtEl>
                                        <p:attrNameLst>
                                          <p:attrName>style.visibility</p:attrName>
                                        </p:attrNameLst>
                                      </p:cBhvr>
                                      <p:to>
                                        <p:strVal val="visible"/>
                                      </p:to>
                                    </p:set>
                                    <p:animEffect transition="in" filter="wipe(left)">
                                      <p:cBhvr additive="repl">
                                        <p:cTn id="24" dur="1000"/>
                                        <p:tgtEl>
                                          <p:spTgt spid="19457">
                                            <p:txEl>
                                              <p:pRg st="1" end="1"/>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3" presetClass="entr" presetSubtype="16" fill="hold" nodeType="clickEffect">
                                  <p:stCondLst>
                                    <p:cond delay="0"/>
                                  </p:stCondLst>
                                  <p:childTnLst>
                                    <p:set>
                                      <p:cBhvr additive="repl">
                                        <p:cTn id="28" dur="1" fill="hold">
                                          <p:stCondLst>
                                            <p:cond delay="0"/>
                                          </p:stCondLst>
                                        </p:cTn>
                                        <p:tgtEl>
                                          <p:spTgt spid="19460"/>
                                        </p:tgtEl>
                                        <p:attrNameLst>
                                          <p:attrName>style.visibility</p:attrName>
                                        </p:attrNameLst>
                                      </p:cBhvr>
                                      <p:to>
                                        <p:strVal val="visible"/>
                                      </p:to>
                                    </p:set>
                                    <p:anim calcmode="lin" valueType="num">
                                      <p:cBhvr additive="repl">
                                        <p:cTn id="29" dur="500" fill="hold"/>
                                        <p:tgtEl>
                                          <p:spTgt spid="19460"/>
                                        </p:tgtEl>
                                        <p:attrNameLst>
                                          <p:attrName>ppt_w</p:attrName>
                                        </p:attrNameLst>
                                      </p:cBhvr>
                                      <p:tavLst>
                                        <p:tav tm="100000">
                                          <p:val>
                                            <p:fltVal val="0"/>
                                          </p:val>
                                        </p:tav>
                                        <p:tav>
                                          <p:val>
                                            <p:strVal val="#ppt_w"/>
                                          </p:val>
                                        </p:tav>
                                      </p:tavLst>
                                    </p:anim>
                                    <p:anim calcmode="lin" valueType="num">
                                      <p:cBhvr additive="repl">
                                        <p:cTn id="30" dur="500" fill="hold"/>
                                        <p:tgtEl>
                                          <p:spTgt spid="19460"/>
                                        </p:tgtEl>
                                        <p:attrNameLst>
                                          <p:attrName>ppt_h</p:attrName>
                                        </p:attrNameLst>
                                      </p:cBhvr>
                                      <p:tavLst>
                                        <p:tav tm="100000">
                                          <p:val>
                                            <p:fltVal val="0"/>
                                          </p:val>
                                        </p:tav>
                                        <p:tav>
                                          <p:val>
                                            <p:strVal val="#ppt_h"/>
                                          </p:val>
                                        </p:tav>
                                      </p:tavLst>
                                    </p:anim>
                                  </p:childTnLst>
                                </p:cTn>
                              </p:par>
                              <p:par>
                                <p:cTn id="31" presetID="23" presetClass="entr" presetSubtype="16" fill="hold" nodeType="withEffect">
                                  <p:stCondLst>
                                    <p:cond delay="0"/>
                                  </p:stCondLst>
                                  <p:childTnLst>
                                    <p:set>
                                      <p:cBhvr additive="repl">
                                        <p:cTn id="32" dur="1" fill="hold">
                                          <p:stCondLst>
                                            <p:cond delay="0"/>
                                          </p:stCondLst>
                                        </p:cTn>
                                        <p:tgtEl>
                                          <p:spTgt spid="19461"/>
                                        </p:tgtEl>
                                        <p:attrNameLst>
                                          <p:attrName>style.visibility</p:attrName>
                                        </p:attrNameLst>
                                      </p:cBhvr>
                                      <p:to>
                                        <p:strVal val="visible"/>
                                      </p:to>
                                    </p:set>
                                    <p:anim calcmode="lin" valueType="num">
                                      <p:cBhvr additive="repl">
                                        <p:cTn id="33" dur="500" fill="hold"/>
                                        <p:tgtEl>
                                          <p:spTgt spid="19461"/>
                                        </p:tgtEl>
                                        <p:attrNameLst>
                                          <p:attrName>ppt_w</p:attrName>
                                        </p:attrNameLst>
                                      </p:cBhvr>
                                      <p:tavLst>
                                        <p:tav tm="100000">
                                          <p:val>
                                            <p:fltVal val="0"/>
                                          </p:val>
                                        </p:tav>
                                        <p:tav>
                                          <p:val>
                                            <p:strVal val="#ppt_w"/>
                                          </p:val>
                                        </p:tav>
                                      </p:tavLst>
                                    </p:anim>
                                    <p:anim calcmode="lin" valueType="num">
                                      <p:cBhvr additive="repl">
                                        <p:cTn id="34" dur="500" fill="hold"/>
                                        <p:tgtEl>
                                          <p:spTgt spid="19461"/>
                                        </p:tgtEl>
                                        <p:attrNameLst>
                                          <p:attrName>ppt_h</p:attrName>
                                        </p:attrNameLst>
                                      </p:cBhvr>
                                      <p:tavLst>
                                        <p:tav tm="100000">
                                          <p:val>
                                            <p:fltVal val="0"/>
                                          </p:val>
                                        </p:tav>
                                        <p:tav>
                                          <p:val>
                                            <p:strVal val="#ppt_h"/>
                                          </p:val>
                                        </p:tav>
                                      </p:tavLst>
                                    </p:anim>
                                  </p:childTnLst>
                                </p:cTn>
                              </p:par>
                              <p:par>
                                <p:cTn id="35" presetID="23" presetClass="entr" presetSubtype="16" fill="hold" nodeType="withEffect">
                                  <p:stCondLst>
                                    <p:cond delay="0"/>
                                  </p:stCondLst>
                                  <p:childTnLst>
                                    <p:set>
                                      <p:cBhvr additive="repl">
                                        <p:cTn id="36" dur="1" fill="hold">
                                          <p:stCondLst>
                                            <p:cond delay="0"/>
                                          </p:stCondLst>
                                        </p:cTn>
                                        <p:tgtEl>
                                          <p:spTgt spid="19466">
                                            <p:txEl>
                                              <p:pRg st="0" end="0"/>
                                            </p:txEl>
                                          </p:spTgt>
                                        </p:tgtEl>
                                        <p:attrNameLst>
                                          <p:attrName>style.visibility</p:attrName>
                                        </p:attrNameLst>
                                      </p:cBhvr>
                                      <p:to>
                                        <p:strVal val="visible"/>
                                      </p:to>
                                    </p:set>
                                    <p:anim calcmode="lin" valueType="num">
                                      <p:cBhvr additive="repl">
                                        <p:cTn id="37" dur="500" fill="hold"/>
                                        <p:tgtEl>
                                          <p:spTgt spid="19466">
                                            <p:txEl>
                                              <p:pRg st="0" end="0"/>
                                            </p:txEl>
                                          </p:spTgt>
                                        </p:tgtEl>
                                        <p:attrNameLst>
                                          <p:attrName>ppt_w</p:attrName>
                                        </p:attrNameLst>
                                      </p:cBhvr>
                                      <p:tavLst>
                                        <p:tav tm="100000">
                                          <p:val>
                                            <p:fltVal val="0"/>
                                          </p:val>
                                        </p:tav>
                                        <p:tav>
                                          <p:val>
                                            <p:strVal val="#ppt_w"/>
                                          </p:val>
                                        </p:tav>
                                      </p:tavLst>
                                    </p:anim>
                                    <p:anim calcmode="lin" valueType="num">
                                      <p:cBhvr additive="repl">
                                        <p:cTn id="38" dur="500" fill="hold"/>
                                        <p:tgtEl>
                                          <p:spTgt spid="19466">
                                            <p:txEl>
                                              <p:pRg st="0" end="0"/>
                                            </p:txEl>
                                          </p:spTgt>
                                        </p:tgtEl>
                                        <p:attrNameLst>
                                          <p:attrName>ppt_h</p:attrName>
                                        </p:attrNameLst>
                                      </p:cBhvr>
                                      <p:tavLst>
                                        <p:tav tm="100000">
                                          <p:val>
                                            <p:fltVal val="0"/>
                                          </p:val>
                                        </p:tav>
                                        <p:tav>
                                          <p:val>
                                            <p:strVal val="#ppt_h"/>
                                          </p:val>
                                        </p:tav>
                                      </p:tavLst>
                                    </p:anim>
                                  </p:childTnLst>
                                </p:cTn>
                              </p:par>
                              <p:par>
                                <p:cTn id="39" presetID="23" presetClass="entr" presetSubtype="16" fill="hold" nodeType="withEffect">
                                  <p:stCondLst>
                                    <p:cond delay="0"/>
                                  </p:stCondLst>
                                  <p:childTnLst>
                                    <p:set>
                                      <p:cBhvr additive="repl">
                                        <p:cTn id="40" dur="1" fill="hold">
                                          <p:stCondLst>
                                            <p:cond delay="0"/>
                                          </p:stCondLst>
                                        </p:cTn>
                                        <p:tgtEl>
                                          <p:spTgt spid="19467"/>
                                        </p:tgtEl>
                                        <p:attrNameLst>
                                          <p:attrName>style.visibility</p:attrName>
                                        </p:attrNameLst>
                                      </p:cBhvr>
                                      <p:to>
                                        <p:strVal val="visible"/>
                                      </p:to>
                                    </p:set>
                                    <p:anim calcmode="lin" valueType="num">
                                      <p:cBhvr additive="repl">
                                        <p:cTn id="41" dur="500" fill="hold"/>
                                        <p:tgtEl>
                                          <p:spTgt spid="19467"/>
                                        </p:tgtEl>
                                        <p:attrNameLst>
                                          <p:attrName>ppt_w</p:attrName>
                                        </p:attrNameLst>
                                      </p:cBhvr>
                                      <p:tavLst>
                                        <p:tav tm="100000">
                                          <p:val>
                                            <p:fltVal val="0"/>
                                          </p:val>
                                        </p:tav>
                                        <p:tav>
                                          <p:val>
                                            <p:strVal val="#ppt_w"/>
                                          </p:val>
                                        </p:tav>
                                      </p:tavLst>
                                    </p:anim>
                                    <p:anim calcmode="lin" valueType="num">
                                      <p:cBhvr additive="repl">
                                        <p:cTn id="42" dur="500" fill="hold"/>
                                        <p:tgtEl>
                                          <p:spTgt spid="19467"/>
                                        </p:tgtEl>
                                        <p:attrNameLst>
                                          <p:attrName>ppt_h</p:attrName>
                                        </p:attrNameLst>
                                      </p:cBhvr>
                                      <p:tavLst>
                                        <p:tav tm="100000">
                                          <p:val>
                                            <p:fltVal val="0"/>
                                          </p:val>
                                        </p:tav>
                                        <p:tav>
                                          <p:val>
                                            <p:strVal val="#ppt_h"/>
                                          </p:val>
                                        </p:tav>
                                      </p:tavLst>
                                    </p:anim>
                                  </p:childTnLst>
                                </p:cTn>
                              </p:par>
                              <p:par>
                                <p:cTn id="43" presetID="23" presetClass="entr" presetSubtype="16" fill="hold" nodeType="withEffect">
                                  <p:stCondLst>
                                    <p:cond delay="0"/>
                                  </p:stCondLst>
                                  <p:childTnLst>
                                    <p:set>
                                      <p:cBhvr additive="repl">
                                        <p:cTn id="44" dur="1" fill="hold">
                                          <p:stCondLst>
                                            <p:cond delay="0"/>
                                          </p:stCondLst>
                                        </p:cTn>
                                        <p:tgtEl>
                                          <p:spTgt spid="19469"/>
                                        </p:tgtEl>
                                        <p:attrNameLst>
                                          <p:attrName>style.visibility</p:attrName>
                                        </p:attrNameLst>
                                      </p:cBhvr>
                                      <p:to>
                                        <p:strVal val="visible"/>
                                      </p:to>
                                    </p:set>
                                    <p:anim calcmode="lin" valueType="num">
                                      <p:cBhvr additive="repl">
                                        <p:cTn id="45" dur="500" fill="hold"/>
                                        <p:tgtEl>
                                          <p:spTgt spid="19469"/>
                                        </p:tgtEl>
                                        <p:attrNameLst>
                                          <p:attrName>ppt_w</p:attrName>
                                        </p:attrNameLst>
                                      </p:cBhvr>
                                      <p:tavLst>
                                        <p:tav tm="100000">
                                          <p:val>
                                            <p:fltVal val="0"/>
                                          </p:val>
                                        </p:tav>
                                        <p:tav>
                                          <p:val>
                                            <p:strVal val="#ppt_w"/>
                                          </p:val>
                                        </p:tav>
                                      </p:tavLst>
                                    </p:anim>
                                    <p:anim calcmode="lin" valueType="num">
                                      <p:cBhvr additive="repl">
                                        <p:cTn id="46" dur="500" fill="hold"/>
                                        <p:tgtEl>
                                          <p:spTgt spid="19469"/>
                                        </p:tgtEl>
                                        <p:attrNameLst>
                                          <p:attrName>ppt_h</p:attrName>
                                        </p:attrNameLst>
                                      </p:cBhvr>
                                      <p:tavLst>
                                        <p:tav tm="100000">
                                          <p:val>
                                            <p:fltVal val="0"/>
                                          </p:val>
                                        </p:tav>
                                        <p:tav>
                                          <p:val>
                                            <p:strVal val="#ppt_h"/>
                                          </p:val>
                                        </p:tav>
                                      </p:tavLst>
                                    </p:anim>
                                  </p:childTnLst>
                                </p:cTn>
                              </p:par>
                              <p:par>
                                <p:cTn id="47" presetID="23" presetClass="entr" presetSubtype="16" fill="hold" nodeType="withEffect">
                                  <p:stCondLst>
                                    <p:cond delay="0"/>
                                  </p:stCondLst>
                                  <p:childTnLst>
                                    <p:set>
                                      <p:cBhvr additive="repl">
                                        <p:cTn id="48" dur="1" fill="hold">
                                          <p:stCondLst>
                                            <p:cond delay="0"/>
                                          </p:stCondLst>
                                        </p:cTn>
                                        <p:tgtEl>
                                          <p:spTgt spid="19462"/>
                                        </p:tgtEl>
                                        <p:attrNameLst>
                                          <p:attrName>style.visibility</p:attrName>
                                        </p:attrNameLst>
                                      </p:cBhvr>
                                      <p:to>
                                        <p:strVal val="visible"/>
                                      </p:to>
                                    </p:set>
                                    <p:anim calcmode="lin" valueType="num">
                                      <p:cBhvr additive="repl">
                                        <p:cTn id="49" dur="500" fill="hold"/>
                                        <p:tgtEl>
                                          <p:spTgt spid="19462"/>
                                        </p:tgtEl>
                                        <p:attrNameLst>
                                          <p:attrName>ppt_w</p:attrName>
                                        </p:attrNameLst>
                                      </p:cBhvr>
                                      <p:tavLst>
                                        <p:tav tm="100000">
                                          <p:val>
                                            <p:fltVal val="0"/>
                                          </p:val>
                                        </p:tav>
                                        <p:tav>
                                          <p:val>
                                            <p:strVal val="#ppt_w"/>
                                          </p:val>
                                        </p:tav>
                                      </p:tavLst>
                                    </p:anim>
                                    <p:anim calcmode="lin" valueType="num">
                                      <p:cBhvr additive="repl">
                                        <p:cTn id="50" dur="500" fill="hold"/>
                                        <p:tgtEl>
                                          <p:spTgt spid="19462"/>
                                        </p:tgtEl>
                                        <p:attrNameLst>
                                          <p:attrName>ppt_h</p:attrName>
                                        </p:attrNameLst>
                                      </p:cBhvr>
                                      <p:tavLst>
                                        <p:tav tm="100000">
                                          <p:val>
                                            <p:fltVal val="0"/>
                                          </p:val>
                                        </p:tav>
                                        <p:tav>
                                          <p:val>
                                            <p:strVal val="#ppt_h"/>
                                          </p:val>
                                        </p:tav>
                                      </p:tavLst>
                                    </p:anim>
                                  </p:childTnLst>
                                </p:cTn>
                              </p:par>
                              <p:par>
                                <p:cTn id="51" presetID="23" presetClass="entr" presetSubtype="16" fill="hold" nodeType="withEffect">
                                  <p:stCondLst>
                                    <p:cond delay="0"/>
                                  </p:stCondLst>
                                  <p:childTnLst>
                                    <p:set>
                                      <p:cBhvr additive="repl">
                                        <p:cTn id="52" dur="1" fill="hold">
                                          <p:stCondLst>
                                            <p:cond delay="0"/>
                                          </p:stCondLst>
                                        </p:cTn>
                                        <p:tgtEl>
                                          <p:spTgt spid="19463"/>
                                        </p:tgtEl>
                                        <p:attrNameLst>
                                          <p:attrName>style.visibility</p:attrName>
                                        </p:attrNameLst>
                                      </p:cBhvr>
                                      <p:to>
                                        <p:strVal val="visible"/>
                                      </p:to>
                                    </p:set>
                                    <p:anim calcmode="lin" valueType="num">
                                      <p:cBhvr additive="repl">
                                        <p:cTn id="53" dur="500" fill="hold"/>
                                        <p:tgtEl>
                                          <p:spTgt spid="19463"/>
                                        </p:tgtEl>
                                        <p:attrNameLst>
                                          <p:attrName>ppt_w</p:attrName>
                                        </p:attrNameLst>
                                      </p:cBhvr>
                                      <p:tavLst>
                                        <p:tav tm="100000">
                                          <p:val>
                                            <p:fltVal val="0"/>
                                          </p:val>
                                        </p:tav>
                                        <p:tav>
                                          <p:val>
                                            <p:strVal val="#ppt_w"/>
                                          </p:val>
                                        </p:tav>
                                      </p:tavLst>
                                    </p:anim>
                                    <p:anim calcmode="lin" valueType="num">
                                      <p:cBhvr additive="repl">
                                        <p:cTn id="54" dur="500" fill="hold"/>
                                        <p:tgtEl>
                                          <p:spTgt spid="19463"/>
                                        </p:tgtEl>
                                        <p:attrNameLst>
                                          <p:attrName>ppt_h</p:attrName>
                                        </p:attrNameLst>
                                      </p:cBhvr>
                                      <p:tavLst>
                                        <p:tav tm="100000">
                                          <p:val>
                                            <p:fltVal val="0"/>
                                          </p:val>
                                        </p:tav>
                                        <p:tav>
                                          <p:val>
                                            <p:strVal val="#ppt_h"/>
                                          </p:val>
                                        </p:tav>
                                      </p:tavLst>
                                    </p:anim>
                                  </p:childTnLst>
                                </p:cTn>
                              </p:par>
                              <p:par>
                                <p:cTn id="55" presetID="23" presetClass="entr" presetSubtype="16" fill="hold" nodeType="withEffect">
                                  <p:stCondLst>
                                    <p:cond delay="0"/>
                                  </p:stCondLst>
                                  <p:childTnLst>
                                    <p:set>
                                      <p:cBhvr additive="repl">
                                        <p:cTn id="56" dur="1" fill="hold">
                                          <p:stCondLst>
                                            <p:cond delay="0"/>
                                          </p:stCondLst>
                                        </p:cTn>
                                        <p:tgtEl>
                                          <p:spTgt spid="19471"/>
                                        </p:tgtEl>
                                        <p:attrNameLst>
                                          <p:attrName>style.visibility</p:attrName>
                                        </p:attrNameLst>
                                      </p:cBhvr>
                                      <p:to>
                                        <p:strVal val="visible"/>
                                      </p:to>
                                    </p:set>
                                    <p:anim calcmode="lin" valueType="num">
                                      <p:cBhvr additive="repl">
                                        <p:cTn id="57" dur="500" fill="hold"/>
                                        <p:tgtEl>
                                          <p:spTgt spid="19471"/>
                                        </p:tgtEl>
                                        <p:attrNameLst>
                                          <p:attrName>ppt_w</p:attrName>
                                        </p:attrNameLst>
                                      </p:cBhvr>
                                      <p:tavLst>
                                        <p:tav tm="100000">
                                          <p:val>
                                            <p:fltVal val="0"/>
                                          </p:val>
                                        </p:tav>
                                        <p:tav>
                                          <p:val>
                                            <p:strVal val="#ppt_w"/>
                                          </p:val>
                                        </p:tav>
                                      </p:tavLst>
                                    </p:anim>
                                    <p:anim calcmode="lin" valueType="num">
                                      <p:cBhvr additive="repl">
                                        <p:cTn id="58" dur="500" fill="hold"/>
                                        <p:tgtEl>
                                          <p:spTgt spid="19471"/>
                                        </p:tgtEl>
                                        <p:attrNameLst>
                                          <p:attrName>ppt_h</p:attrName>
                                        </p:attrNameLst>
                                      </p:cBhvr>
                                      <p:tavLst>
                                        <p:tav tm="100000">
                                          <p:val>
                                            <p:fltVal val="0"/>
                                          </p:val>
                                        </p:tav>
                                        <p:tav>
                                          <p:val>
                                            <p:strVal val="#ppt_h"/>
                                          </p:val>
                                        </p:tav>
                                      </p:tavLst>
                                    </p:anim>
                                  </p:childTnLst>
                                </p:cTn>
                              </p:par>
                              <p:par>
                                <p:cTn id="59" presetID="23" presetClass="entr" presetSubtype="16" fill="hold" nodeType="withEffect">
                                  <p:stCondLst>
                                    <p:cond delay="0"/>
                                  </p:stCondLst>
                                  <p:childTnLst>
                                    <p:set>
                                      <p:cBhvr additive="repl">
                                        <p:cTn id="60" dur="1" fill="hold">
                                          <p:stCondLst>
                                            <p:cond delay="0"/>
                                          </p:stCondLst>
                                        </p:cTn>
                                        <p:tgtEl>
                                          <p:spTgt spid="19470"/>
                                        </p:tgtEl>
                                        <p:attrNameLst>
                                          <p:attrName>style.visibility</p:attrName>
                                        </p:attrNameLst>
                                      </p:cBhvr>
                                      <p:to>
                                        <p:strVal val="visible"/>
                                      </p:to>
                                    </p:set>
                                    <p:anim calcmode="lin" valueType="num">
                                      <p:cBhvr additive="repl">
                                        <p:cTn id="61" dur="500" fill="hold"/>
                                        <p:tgtEl>
                                          <p:spTgt spid="19470"/>
                                        </p:tgtEl>
                                        <p:attrNameLst>
                                          <p:attrName>ppt_w</p:attrName>
                                        </p:attrNameLst>
                                      </p:cBhvr>
                                      <p:tavLst>
                                        <p:tav tm="100000">
                                          <p:val>
                                            <p:fltVal val="0"/>
                                          </p:val>
                                        </p:tav>
                                        <p:tav>
                                          <p:val>
                                            <p:strVal val="#ppt_w"/>
                                          </p:val>
                                        </p:tav>
                                      </p:tavLst>
                                    </p:anim>
                                    <p:anim calcmode="lin" valueType="num">
                                      <p:cBhvr additive="repl">
                                        <p:cTn id="62" dur="500" fill="hold"/>
                                        <p:tgtEl>
                                          <p:spTgt spid="19470"/>
                                        </p:tgtEl>
                                        <p:attrNameLst>
                                          <p:attrName>ppt_h</p:attrName>
                                        </p:attrNameLst>
                                      </p:cBhvr>
                                      <p:tavLst>
                                        <p:tav tm="100000">
                                          <p:val>
                                            <p:fltVal val="0"/>
                                          </p:val>
                                        </p:tav>
                                        <p:tav>
                                          <p:val>
                                            <p:strVal val="#ppt_h"/>
                                          </p:val>
                                        </p:tav>
                                      </p:tavLst>
                                    </p:anim>
                                  </p:childTnLst>
                                </p:cTn>
                              </p:par>
                              <p:par>
                                <p:cTn id="63" presetID="23" presetClass="entr" presetSubtype="16" fill="hold" nodeType="withEffect">
                                  <p:stCondLst>
                                    <p:cond delay="0"/>
                                  </p:stCondLst>
                                  <p:childTnLst>
                                    <p:set>
                                      <p:cBhvr additive="repl">
                                        <p:cTn id="64" dur="1" fill="hold">
                                          <p:stCondLst>
                                            <p:cond delay="0"/>
                                          </p:stCondLst>
                                        </p:cTn>
                                        <p:tgtEl>
                                          <p:spTgt spid="19468"/>
                                        </p:tgtEl>
                                        <p:attrNameLst>
                                          <p:attrName>style.visibility</p:attrName>
                                        </p:attrNameLst>
                                      </p:cBhvr>
                                      <p:to>
                                        <p:strVal val="visible"/>
                                      </p:to>
                                    </p:set>
                                    <p:anim calcmode="lin" valueType="num">
                                      <p:cBhvr additive="repl">
                                        <p:cTn id="65" dur="500" fill="hold"/>
                                        <p:tgtEl>
                                          <p:spTgt spid="19468"/>
                                        </p:tgtEl>
                                        <p:attrNameLst>
                                          <p:attrName>ppt_w</p:attrName>
                                        </p:attrNameLst>
                                      </p:cBhvr>
                                      <p:tavLst>
                                        <p:tav tm="100000">
                                          <p:val>
                                            <p:fltVal val="0"/>
                                          </p:val>
                                        </p:tav>
                                        <p:tav>
                                          <p:val>
                                            <p:strVal val="#ppt_w"/>
                                          </p:val>
                                        </p:tav>
                                      </p:tavLst>
                                    </p:anim>
                                    <p:anim calcmode="lin" valueType="num">
                                      <p:cBhvr additive="repl">
                                        <p:cTn id="66" dur="500" fill="hold"/>
                                        <p:tgtEl>
                                          <p:spTgt spid="19468"/>
                                        </p:tgtEl>
                                        <p:attrNameLst>
                                          <p:attrName>ppt_h</p:attrName>
                                        </p:attrNameLst>
                                      </p:cBhvr>
                                      <p:tavLst>
                                        <p:tav tm="100000">
                                          <p:val>
                                            <p:fltVal val="0"/>
                                          </p:val>
                                        </p:tav>
                                        <p:tav>
                                          <p:val>
                                            <p:strVal val="#ppt_h"/>
                                          </p:val>
                                        </p:tav>
                                      </p:tavLst>
                                    </p:anim>
                                  </p:childTnLst>
                                </p:cTn>
                              </p:par>
                              <p:par>
                                <p:cTn id="67" presetID="23" presetClass="entr" presetSubtype="16" fill="hold" nodeType="withEffect">
                                  <p:stCondLst>
                                    <p:cond delay="0"/>
                                  </p:stCondLst>
                                  <p:childTnLst>
                                    <p:set>
                                      <p:cBhvr additive="repl">
                                        <p:cTn id="68" dur="1" fill="hold">
                                          <p:stCondLst>
                                            <p:cond delay="0"/>
                                          </p:stCondLst>
                                        </p:cTn>
                                        <p:tgtEl>
                                          <p:spTgt spid="19464"/>
                                        </p:tgtEl>
                                        <p:attrNameLst>
                                          <p:attrName>style.visibility</p:attrName>
                                        </p:attrNameLst>
                                      </p:cBhvr>
                                      <p:to>
                                        <p:strVal val="visible"/>
                                      </p:to>
                                    </p:set>
                                    <p:anim calcmode="lin" valueType="num">
                                      <p:cBhvr additive="repl">
                                        <p:cTn id="69" dur="500" fill="hold"/>
                                        <p:tgtEl>
                                          <p:spTgt spid="19464"/>
                                        </p:tgtEl>
                                        <p:attrNameLst>
                                          <p:attrName>ppt_w</p:attrName>
                                        </p:attrNameLst>
                                      </p:cBhvr>
                                      <p:tavLst>
                                        <p:tav tm="100000">
                                          <p:val>
                                            <p:fltVal val="0"/>
                                          </p:val>
                                        </p:tav>
                                        <p:tav>
                                          <p:val>
                                            <p:strVal val="#ppt_w"/>
                                          </p:val>
                                        </p:tav>
                                      </p:tavLst>
                                    </p:anim>
                                    <p:anim calcmode="lin" valueType="num">
                                      <p:cBhvr additive="repl">
                                        <p:cTn id="70" dur="500" fill="hold"/>
                                        <p:tgtEl>
                                          <p:spTgt spid="19464"/>
                                        </p:tgtEl>
                                        <p:attrNameLst>
                                          <p:attrName>ppt_h</p:attrName>
                                        </p:attrNameLst>
                                      </p:cBhvr>
                                      <p:tavLst>
                                        <p:tav tm="100000">
                                          <p:val>
                                            <p:fltVal val="0"/>
                                          </p:val>
                                        </p:tav>
                                        <p:tav>
                                          <p:val>
                                            <p:strVal val="#ppt_h"/>
                                          </p:val>
                                        </p:tav>
                                      </p:tavLst>
                                    </p:anim>
                                  </p:childTnLst>
                                </p:cTn>
                              </p:par>
                              <p:par>
                                <p:cTn id="71" presetID="23" presetClass="entr" presetSubtype="16" fill="hold" nodeType="withEffect">
                                  <p:stCondLst>
                                    <p:cond delay="0"/>
                                  </p:stCondLst>
                                  <p:childTnLst>
                                    <p:set>
                                      <p:cBhvr additive="repl">
                                        <p:cTn id="72" dur="1" fill="hold">
                                          <p:stCondLst>
                                            <p:cond delay="0"/>
                                          </p:stCondLst>
                                        </p:cTn>
                                        <p:tgtEl>
                                          <p:spTgt spid="19465">
                                            <p:txEl>
                                              <p:pRg st="0" end="0"/>
                                            </p:txEl>
                                          </p:spTgt>
                                        </p:tgtEl>
                                        <p:attrNameLst>
                                          <p:attrName>style.visibility</p:attrName>
                                        </p:attrNameLst>
                                      </p:cBhvr>
                                      <p:to>
                                        <p:strVal val="visible"/>
                                      </p:to>
                                    </p:set>
                                    <p:anim calcmode="lin" valueType="num">
                                      <p:cBhvr additive="repl">
                                        <p:cTn id="73" dur="500" fill="hold"/>
                                        <p:tgtEl>
                                          <p:spTgt spid="19465">
                                            <p:txEl>
                                              <p:pRg st="0" end="0"/>
                                            </p:txEl>
                                          </p:spTgt>
                                        </p:tgtEl>
                                        <p:attrNameLst>
                                          <p:attrName>ppt_w</p:attrName>
                                        </p:attrNameLst>
                                      </p:cBhvr>
                                      <p:tavLst>
                                        <p:tav tm="100000">
                                          <p:val>
                                            <p:fltVal val="0"/>
                                          </p:val>
                                        </p:tav>
                                        <p:tav>
                                          <p:val>
                                            <p:strVal val="#ppt_w"/>
                                          </p:val>
                                        </p:tav>
                                      </p:tavLst>
                                    </p:anim>
                                    <p:anim calcmode="lin" valueType="num">
                                      <p:cBhvr additive="repl">
                                        <p:cTn id="74" dur="500" fill="hold"/>
                                        <p:tgtEl>
                                          <p:spTgt spid="19465">
                                            <p:txEl>
                                              <p:pRg st="0" end="0"/>
                                            </p:txEl>
                                          </p:spTgt>
                                        </p:tgtEl>
                                        <p:attrNameLst>
                                          <p:attrName>ppt_h</p:attrName>
                                        </p:attrNameLst>
                                      </p:cBhvr>
                                      <p:tavLst>
                                        <p:tav tm="100000">
                                          <p:val>
                                            <p:fltVal val="0"/>
                                          </p:val>
                                        </p:tav>
                                        <p:tav>
                                          <p:val>
                                            <p:strVal val="#ppt_h"/>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8" fill="hold" nodeType="clickEffect">
                                  <p:stCondLst>
                                    <p:cond delay="0"/>
                                  </p:stCondLst>
                                  <p:childTnLst>
                                    <p:set>
                                      <p:cBhvr additive="repl">
                                        <p:cTn id="78" dur="1" fill="hold">
                                          <p:stCondLst>
                                            <p:cond delay="0"/>
                                          </p:stCondLst>
                                        </p:cTn>
                                        <p:tgtEl>
                                          <p:spTgt spid="19458">
                                            <p:txEl>
                                              <p:pRg st="0" end="0"/>
                                            </p:txEl>
                                          </p:spTgt>
                                        </p:tgtEl>
                                        <p:attrNameLst>
                                          <p:attrName>style.visibility</p:attrName>
                                        </p:attrNameLst>
                                      </p:cBhvr>
                                      <p:to>
                                        <p:strVal val="visible"/>
                                      </p:to>
                                    </p:set>
                                    <p:animEffect transition="in" filter="wipe(left)">
                                      <p:cBhvr additive="repl">
                                        <p:cTn id="79" dur="500"/>
                                        <p:tgtEl>
                                          <p:spTgt spid="19458">
                                            <p:txEl>
                                              <p:pRg st="0" end="0"/>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8" fill="hold" nodeType="clickEffect">
                                  <p:stCondLst>
                                    <p:cond delay="0"/>
                                  </p:stCondLst>
                                  <p:childTnLst>
                                    <p:set>
                                      <p:cBhvr additive="repl">
                                        <p:cTn id="83" dur="1" fill="hold">
                                          <p:stCondLst>
                                            <p:cond delay="0"/>
                                          </p:stCondLst>
                                        </p:cTn>
                                        <p:tgtEl>
                                          <p:spTgt spid="19458">
                                            <p:txEl>
                                              <p:pRg st="2" end="2"/>
                                            </p:txEl>
                                          </p:spTgt>
                                        </p:tgtEl>
                                        <p:attrNameLst>
                                          <p:attrName>style.visibility</p:attrName>
                                        </p:attrNameLst>
                                      </p:cBhvr>
                                      <p:to>
                                        <p:strVal val="visible"/>
                                      </p:to>
                                    </p:set>
                                    <p:animEffect transition="in" filter="wipe(left)">
                                      <p:cBhvr additive="repl">
                                        <p:cTn id="84" dur="500"/>
                                        <p:tgtEl>
                                          <p:spTgt spid="19458">
                                            <p:txEl>
                                              <p:pRg st="2" end="2"/>
                                            </p:txEl>
                                          </p:spTgt>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2" presetClass="entr" presetSubtype="8" fill="hold" nodeType="clickEffect">
                                  <p:stCondLst>
                                    <p:cond delay="0"/>
                                  </p:stCondLst>
                                  <p:childTnLst>
                                    <p:set>
                                      <p:cBhvr additive="repl">
                                        <p:cTn id="88" dur="1" fill="hold">
                                          <p:stCondLst>
                                            <p:cond delay="0"/>
                                          </p:stCondLst>
                                        </p:cTn>
                                        <p:tgtEl>
                                          <p:spTgt spid="19458">
                                            <p:txEl>
                                              <p:pRg st="4" end="4"/>
                                            </p:txEl>
                                          </p:spTgt>
                                        </p:tgtEl>
                                        <p:attrNameLst>
                                          <p:attrName>style.visibility</p:attrName>
                                        </p:attrNameLst>
                                      </p:cBhvr>
                                      <p:to>
                                        <p:strVal val="visible"/>
                                      </p:to>
                                    </p:set>
                                    <p:animEffect transition="in" filter="wipe(left)">
                                      <p:cBhvr additive="repl">
                                        <p:cTn id="89" dur="500"/>
                                        <p:tgtEl>
                                          <p:spTgt spid="19458">
                                            <p:txEl>
                                              <p:pRg st="4" end="4"/>
                                            </p:txEl>
                                          </p:spTgt>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22" presetClass="entr" presetSubtype="4" fill="hold" nodeType="clickEffect">
                                  <p:stCondLst>
                                    <p:cond delay="0"/>
                                  </p:stCondLst>
                                  <p:childTnLst>
                                    <p:set>
                                      <p:cBhvr additive="repl">
                                        <p:cTn id="93" dur="1" fill="hold">
                                          <p:stCondLst>
                                            <p:cond delay="0"/>
                                          </p:stCondLst>
                                        </p:cTn>
                                        <p:tgtEl>
                                          <p:spTgt spid="19459"/>
                                        </p:tgtEl>
                                        <p:attrNameLst>
                                          <p:attrName>style.visibility</p:attrName>
                                        </p:attrNameLst>
                                      </p:cBhvr>
                                      <p:to>
                                        <p:strVal val="visible"/>
                                      </p:to>
                                    </p:set>
                                    <p:animEffect transition="in" filter="wipe(down)">
                                      <p:cBhvr additive="repl">
                                        <p:cTn id="94" dur="5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a:extLst>
              <a:ext uri="{FF2B5EF4-FFF2-40B4-BE49-F238E27FC236}">
                <a16:creationId xmlns:a16="http://schemas.microsoft.com/office/drawing/2014/main" id="{9E2B5EAF-B7D7-4110-BFC7-A84B30C69E96}"/>
              </a:ext>
            </a:extLst>
          </p:cNvPr>
          <p:cNvSpPr>
            <a:spLocks noChangeArrowheads="1"/>
          </p:cNvSpPr>
          <p:nvPr/>
        </p:nvSpPr>
        <p:spPr bwMode="auto">
          <a:xfrm>
            <a:off x="251223" y="195263"/>
            <a:ext cx="8637985" cy="6500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3" name="Rectangle 12">
            <a:extLst>
              <a:ext uri="{FF2B5EF4-FFF2-40B4-BE49-F238E27FC236}">
                <a16:creationId xmlns:a16="http://schemas.microsoft.com/office/drawing/2014/main" id="{471DCC28-8DC2-438D-905A-3DE171C40551}"/>
              </a:ext>
            </a:extLst>
          </p:cNvPr>
          <p:cNvSpPr>
            <a:spLocks noChangeArrowheads="1"/>
          </p:cNvSpPr>
          <p:nvPr/>
        </p:nvSpPr>
        <p:spPr bwMode="auto">
          <a:xfrm>
            <a:off x="1256109" y="361345"/>
            <a:ext cx="7110413"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DejaVu Sans" panose="020B0603030804020204" pitchFamily="34" charset="0"/>
              </a:defRPr>
            </a:lvl9pPr>
          </a:lstStyle>
          <a:p>
            <a:pPr eaLnBrk="1" hangingPunct="1">
              <a:lnSpc>
                <a:spcPct val="100000"/>
              </a:lnSpc>
              <a:spcBef>
                <a:spcPct val="0"/>
              </a:spcBef>
            </a:pPr>
            <a:r>
              <a:rPr lang="en-US" altLang="en-US" sz="2100" b="1" dirty="0">
                <a:solidFill>
                  <a:srgbClr val="FF0000"/>
                </a:solidFill>
                <a:latin typeface="+mn-lt"/>
              </a:rPr>
              <a:t>Recap of block diagram of dual conversion receiver</a:t>
            </a:r>
            <a:r>
              <a:rPr lang="en-US" altLang="en-US" sz="1800" dirty="0">
                <a:solidFill>
                  <a:srgbClr val="FF0000"/>
                </a:solidFill>
                <a:latin typeface="+mn-lt"/>
              </a:rPr>
              <a:t>.</a:t>
            </a:r>
          </a:p>
        </p:txBody>
      </p:sp>
      <p:pic>
        <p:nvPicPr>
          <p:cNvPr id="4" name="Picture 3">
            <a:extLst>
              <a:ext uri="{FF2B5EF4-FFF2-40B4-BE49-F238E27FC236}">
                <a16:creationId xmlns:a16="http://schemas.microsoft.com/office/drawing/2014/main" id="{571A2D68-804C-4C59-BF83-AD2D2CEA61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785" y="1857376"/>
            <a:ext cx="8637985" cy="19478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6">
            <a:extLst>
              <a:ext uri="{FF2B5EF4-FFF2-40B4-BE49-F238E27FC236}">
                <a16:creationId xmlns:a16="http://schemas.microsoft.com/office/drawing/2014/main" id="{2A215D26-BD46-4E9B-9294-D1C38CBD93E2}"/>
              </a:ext>
            </a:extLst>
          </p:cNvPr>
          <p:cNvSpPr>
            <a:spLocks noChangeArrowheads="1"/>
          </p:cNvSpPr>
          <p:nvPr/>
        </p:nvSpPr>
        <p:spPr bwMode="auto">
          <a:xfrm>
            <a:off x="251222" y="1015994"/>
            <a:ext cx="847725"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dirty="0">
                <a:solidFill>
                  <a:srgbClr val="000066"/>
                </a:solidFill>
                <a:latin typeface="Rockwell" panose="02060603020205020403" pitchFamily="18" charset="0"/>
              </a:rPr>
              <a:t>Pass band functions.</a:t>
            </a:r>
          </a:p>
        </p:txBody>
      </p:sp>
      <p:sp>
        <p:nvSpPr>
          <p:cNvPr id="6" name="Rectangle 5">
            <a:extLst>
              <a:ext uri="{FF2B5EF4-FFF2-40B4-BE49-F238E27FC236}">
                <a16:creationId xmlns:a16="http://schemas.microsoft.com/office/drawing/2014/main" id="{FF834F35-9158-4219-93E1-DA325317BEFD}"/>
              </a:ext>
            </a:extLst>
          </p:cNvPr>
          <p:cNvSpPr>
            <a:spLocks noChangeArrowheads="1"/>
          </p:cNvSpPr>
          <p:nvPr/>
        </p:nvSpPr>
        <p:spPr bwMode="auto">
          <a:xfrm>
            <a:off x="1289448" y="1075135"/>
            <a:ext cx="773906"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Amplifies  signals.</a:t>
            </a:r>
          </a:p>
        </p:txBody>
      </p:sp>
      <p:sp>
        <p:nvSpPr>
          <p:cNvPr id="7" name="Rectangle 22">
            <a:extLst>
              <a:ext uri="{FF2B5EF4-FFF2-40B4-BE49-F238E27FC236}">
                <a16:creationId xmlns:a16="http://schemas.microsoft.com/office/drawing/2014/main" id="{C6199747-F5B7-4BD1-A8CD-BC077B8BDDC5}"/>
              </a:ext>
            </a:extLst>
          </p:cNvPr>
          <p:cNvSpPr>
            <a:spLocks noChangeArrowheads="1"/>
          </p:cNvSpPr>
          <p:nvPr/>
        </p:nvSpPr>
        <p:spPr bwMode="auto">
          <a:xfrm>
            <a:off x="2159795" y="1108472"/>
            <a:ext cx="844153"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Process signals.</a:t>
            </a:r>
          </a:p>
        </p:txBody>
      </p:sp>
      <p:sp>
        <p:nvSpPr>
          <p:cNvPr id="8" name="Rectangle 8">
            <a:extLst>
              <a:ext uri="{FF2B5EF4-FFF2-40B4-BE49-F238E27FC236}">
                <a16:creationId xmlns:a16="http://schemas.microsoft.com/office/drawing/2014/main" id="{B34EBEAD-4615-403D-8D63-250DD9CF280D}"/>
              </a:ext>
            </a:extLst>
          </p:cNvPr>
          <p:cNvSpPr>
            <a:spLocks noChangeArrowheads="1"/>
          </p:cNvSpPr>
          <p:nvPr/>
        </p:nvSpPr>
        <p:spPr bwMode="auto">
          <a:xfrm>
            <a:off x="2862264" y="1108472"/>
            <a:ext cx="1354931"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Pass band and amplification</a:t>
            </a:r>
          </a:p>
        </p:txBody>
      </p:sp>
      <p:sp>
        <p:nvSpPr>
          <p:cNvPr id="9" name="Rectangle 4">
            <a:extLst>
              <a:ext uri="{FF2B5EF4-FFF2-40B4-BE49-F238E27FC236}">
                <a16:creationId xmlns:a16="http://schemas.microsoft.com/office/drawing/2014/main" id="{06D463CF-0C30-47F8-816D-2F589AB37824}"/>
              </a:ext>
            </a:extLst>
          </p:cNvPr>
          <p:cNvSpPr>
            <a:spLocks noChangeArrowheads="1"/>
          </p:cNvSpPr>
          <p:nvPr/>
        </p:nvSpPr>
        <p:spPr bwMode="auto">
          <a:xfrm>
            <a:off x="4351735" y="796529"/>
            <a:ext cx="1256110" cy="7144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Receiver can more finely tune in the desired frequency.</a:t>
            </a:r>
          </a:p>
        </p:txBody>
      </p:sp>
      <p:sp>
        <p:nvSpPr>
          <p:cNvPr id="10" name="Rectangle 9">
            <a:extLst>
              <a:ext uri="{FF2B5EF4-FFF2-40B4-BE49-F238E27FC236}">
                <a16:creationId xmlns:a16="http://schemas.microsoft.com/office/drawing/2014/main" id="{DF693033-29E8-441B-8569-D2B8EEC16C45}"/>
              </a:ext>
            </a:extLst>
          </p:cNvPr>
          <p:cNvSpPr>
            <a:spLocks noChangeArrowheads="1"/>
          </p:cNvSpPr>
          <p:nvPr/>
        </p:nvSpPr>
        <p:spPr bwMode="auto">
          <a:xfrm>
            <a:off x="5501879" y="1075135"/>
            <a:ext cx="1354931"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Pass band and amplification</a:t>
            </a:r>
          </a:p>
        </p:txBody>
      </p:sp>
      <p:sp>
        <p:nvSpPr>
          <p:cNvPr id="11" name="Rectangle 7">
            <a:extLst>
              <a:ext uri="{FF2B5EF4-FFF2-40B4-BE49-F238E27FC236}">
                <a16:creationId xmlns:a16="http://schemas.microsoft.com/office/drawing/2014/main" id="{0A509501-3559-475E-95F8-809631175303}"/>
              </a:ext>
            </a:extLst>
          </p:cNvPr>
          <p:cNvSpPr>
            <a:spLocks noChangeArrowheads="1"/>
          </p:cNvSpPr>
          <p:nvPr/>
        </p:nvSpPr>
        <p:spPr bwMode="auto">
          <a:xfrm>
            <a:off x="6722270" y="1045370"/>
            <a:ext cx="1158478"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Recovers info as in modulation</a:t>
            </a:r>
          </a:p>
        </p:txBody>
      </p:sp>
      <p:sp>
        <p:nvSpPr>
          <p:cNvPr id="12" name="Rectangle 11">
            <a:extLst>
              <a:ext uri="{FF2B5EF4-FFF2-40B4-BE49-F238E27FC236}">
                <a16:creationId xmlns:a16="http://schemas.microsoft.com/office/drawing/2014/main" id="{A0617DEE-EFC1-4194-9555-0071C84602BB}"/>
              </a:ext>
            </a:extLst>
          </p:cNvPr>
          <p:cNvSpPr>
            <a:spLocks noChangeArrowheads="1"/>
          </p:cNvSpPr>
          <p:nvPr/>
        </p:nvSpPr>
        <p:spPr bwMode="auto">
          <a:xfrm>
            <a:off x="7795022" y="956073"/>
            <a:ext cx="1287066" cy="5529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Amplifies audio recovered from demodulator.</a:t>
            </a:r>
          </a:p>
        </p:txBody>
      </p:sp>
      <p:sp>
        <p:nvSpPr>
          <p:cNvPr id="13" name="Rectangle 10">
            <a:extLst>
              <a:ext uri="{FF2B5EF4-FFF2-40B4-BE49-F238E27FC236}">
                <a16:creationId xmlns:a16="http://schemas.microsoft.com/office/drawing/2014/main" id="{A1B62B97-0AE4-449B-8E67-D0A6EE34D234}"/>
              </a:ext>
            </a:extLst>
          </p:cNvPr>
          <p:cNvSpPr>
            <a:spLocks noChangeArrowheads="1"/>
          </p:cNvSpPr>
          <p:nvPr/>
        </p:nvSpPr>
        <p:spPr bwMode="auto">
          <a:xfrm>
            <a:off x="3049191" y="3981451"/>
            <a:ext cx="1447800"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With mixer changes frequency of signal.</a:t>
            </a:r>
          </a:p>
        </p:txBody>
      </p:sp>
      <p:cxnSp>
        <p:nvCxnSpPr>
          <p:cNvPr id="15" name="Straight Arrow Connector 14">
            <a:extLst>
              <a:ext uri="{FF2B5EF4-FFF2-40B4-BE49-F238E27FC236}">
                <a16:creationId xmlns:a16="http://schemas.microsoft.com/office/drawing/2014/main" id="{1DF7A1E9-B4D0-47C7-BDE0-9C7D768EDAFC}"/>
              </a:ext>
            </a:extLst>
          </p:cNvPr>
          <p:cNvCxnSpPr>
            <a:cxnSpLocks noChangeShapeType="1"/>
          </p:cNvCxnSpPr>
          <p:nvPr/>
        </p:nvCxnSpPr>
        <p:spPr bwMode="auto">
          <a:xfrm>
            <a:off x="675085" y="1459316"/>
            <a:ext cx="83344" cy="551650"/>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Arrow Connector 21">
            <a:extLst>
              <a:ext uri="{FF2B5EF4-FFF2-40B4-BE49-F238E27FC236}">
                <a16:creationId xmlns:a16="http://schemas.microsoft.com/office/drawing/2014/main" id="{A202292D-08B0-47D3-9EC0-01C9F2ADAA20}"/>
              </a:ext>
            </a:extLst>
          </p:cNvPr>
          <p:cNvCxnSpPr>
            <a:cxnSpLocks noChangeShapeType="1"/>
            <a:stCxn id="6" idx="2"/>
          </p:cNvCxnSpPr>
          <p:nvPr/>
        </p:nvCxnSpPr>
        <p:spPr bwMode="auto">
          <a:xfrm>
            <a:off x="1676401" y="1466460"/>
            <a:ext cx="67865" cy="493310"/>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a:extLst>
              <a:ext uri="{FF2B5EF4-FFF2-40B4-BE49-F238E27FC236}">
                <a16:creationId xmlns:a16="http://schemas.microsoft.com/office/drawing/2014/main" id="{A59A9DD0-5DB1-4355-912A-5C2B315F297D}"/>
              </a:ext>
            </a:extLst>
          </p:cNvPr>
          <p:cNvCxnSpPr>
            <a:cxnSpLocks noChangeShapeType="1"/>
          </p:cNvCxnSpPr>
          <p:nvPr/>
        </p:nvCxnSpPr>
        <p:spPr bwMode="auto">
          <a:xfrm>
            <a:off x="3495676" y="1463278"/>
            <a:ext cx="60722" cy="434579"/>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Arrow Connector 23">
            <a:extLst>
              <a:ext uri="{FF2B5EF4-FFF2-40B4-BE49-F238E27FC236}">
                <a16:creationId xmlns:a16="http://schemas.microsoft.com/office/drawing/2014/main" id="{670FC97B-C418-4605-9E09-E8C561323056}"/>
              </a:ext>
            </a:extLst>
          </p:cNvPr>
          <p:cNvCxnSpPr>
            <a:cxnSpLocks noChangeShapeType="1"/>
          </p:cNvCxnSpPr>
          <p:nvPr/>
        </p:nvCxnSpPr>
        <p:spPr bwMode="auto">
          <a:xfrm>
            <a:off x="4974432" y="1464470"/>
            <a:ext cx="17859" cy="495300"/>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a:extLst>
              <a:ext uri="{FF2B5EF4-FFF2-40B4-BE49-F238E27FC236}">
                <a16:creationId xmlns:a16="http://schemas.microsoft.com/office/drawing/2014/main" id="{CB5C2328-3368-4136-89FF-BA91156EAFFC}"/>
              </a:ext>
            </a:extLst>
          </p:cNvPr>
          <p:cNvCxnSpPr>
            <a:cxnSpLocks noChangeShapeType="1"/>
          </p:cNvCxnSpPr>
          <p:nvPr/>
        </p:nvCxnSpPr>
        <p:spPr bwMode="auto">
          <a:xfrm>
            <a:off x="6179345" y="1432323"/>
            <a:ext cx="0" cy="527447"/>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a:extLst>
              <a:ext uri="{FF2B5EF4-FFF2-40B4-BE49-F238E27FC236}">
                <a16:creationId xmlns:a16="http://schemas.microsoft.com/office/drawing/2014/main" id="{D8A844FE-0939-45F8-A1FA-9FDE334326C0}"/>
              </a:ext>
            </a:extLst>
          </p:cNvPr>
          <p:cNvCxnSpPr>
            <a:cxnSpLocks noChangeShapeType="1"/>
          </p:cNvCxnSpPr>
          <p:nvPr/>
        </p:nvCxnSpPr>
        <p:spPr bwMode="auto">
          <a:xfrm>
            <a:off x="7252097" y="1407319"/>
            <a:ext cx="48816" cy="728663"/>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a:extLst>
              <a:ext uri="{FF2B5EF4-FFF2-40B4-BE49-F238E27FC236}">
                <a16:creationId xmlns:a16="http://schemas.microsoft.com/office/drawing/2014/main" id="{D22660D5-04B7-4B4F-AC04-B757B9752EC9}"/>
              </a:ext>
            </a:extLst>
          </p:cNvPr>
          <p:cNvCxnSpPr>
            <a:cxnSpLocks noChangeShapeType="1"/>
          </p:cNvCxnSpPr>
          <p:nvPr/>
        </p:nvCxnSpPr>
        <p:spPr bwMode="auto">
          <a:xfrm flipH="1">
            <a:off x="8366522" y="1462089"/>
            <a:ext cx="29766" cy="548878"/>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Arrow Connector 27">
            <a:extLst>
              <a:ext uri="{FF2B5EF4-FFF2-40B4-BE49-F238E27FC236}">
                <a16:creationId xmlns:a16="http://schemas.microsoft.com/office/drawing/2014/main" id="{C97CE05C-9DB5-44A7-8D8C-8F9A958AADD4}"/>
              </a:ext>
            </a:extLst>
          </p:cNvPr>
          <p:cNvCxnSpPr>
            <a:cxnSpLocks noChangeShapeType="1"/>
          </p:cNvCxnSpPr>
          <p:nvPr/>
        </p:nvCxnSpPr>
        <p:spPr bwMode="auto">
          <a:xfrm>
            <a:off x="2569370" y="1502570"/>
            <a:ext cx="17859" cy="466725"/>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Straight Arrow Connector 40">
            <a:extLst>
              <a:ext uri="{FF2B5EF4-FFF2-40B4-BE49-F238E27FC236}">
                <a16:creationId xmlns:a16="http://schemas.microsoft.com/office/drawing/2014/main" id="{244B080F-59AA-46F5-9936-3C4186C7B3C7}"/>
              </a:ext>
            </a:extLst>
          </p:cNvPr>
          <p:cNvCxnSpPr>
            <a:cxnSpLocks noChangeShapeType="1"/>
          </p:cNvCxnSpPr>
          <p:nvPr/>
        </p:nvCxnSpPr>
        <p:spPr bwMode="auto">
          <a:xfrm flipH="1" flipV="1">
            <a:off x="2830116" y="3692128"/>
            <a:ext cx="370285" cy="319088"/>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Arrow Connector 41">
            <a:extLst>
              <a:ext uri="{FF2B5EF4-FFF2-40B4-BE49-F238E27FC236}">
                <a16:creationId xmlns:a16="http://schemas.microsoft.com/office/drawing/2014/main" id="{76478C0D-6D7C-4595-91C0-F60409D13629}"/>
              </a:ext>
            </a:extLst>
          </p:cNvPr>
          <p:cNvCxnSpPr>
            <a:cxnSpLocks noChangeShapeType="1"/>
          </p:cNvCxnSpPr>
          <p:nvPr/>
        </p:nvCxnSpPr>
        <p:spPr bwMode="auto">
          <a:xfrm flipV="1">
            <a:off x="4320779" y="3692129"/>
            <a:ext cx="308372" cy="361950"/>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065985"/>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11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3">
                                            <p:txEl>
                                              <p:pRg st="0" end="0"/>
                                            </p:txEl>
                                          </p:spTgt>
                                        </p:tgtEl>
                                        <p:attrNameLst>
                                          <p:attrName>style.visibility</p:attrName>
                                        </p:attrNameLst>
                                      </p:cBhvr>
                                      <p:to>
                                        <p:strVal val="visible"/>
                                      </p:to>
                                    </p:set>
                                    <p:animEffect transition="in" filter="wipe(up)">
                                      <p:cBhvr additive="repl">
                                        <p:cTn id="7" dur="1000"/>
                                        <p:tgtEl>
                                          <p:spTgt spid="3">
                                            <p:txEl>
                                              <p:pRg st="0" end="0"/>
                                            </p:txEl>
                                          </p:spTgt>
                                        </p:tgtEl>
                                      </p:cBhvr>
                                    </p:animEffect>
                                  </p:childTnLst>
                                </p:cTn>
                              </p:par>
                            </p:childTnLst>
                          </p:cTn>
                        </p:par>
                        <p:par>
                          <p:cTn id="8" fill="hold" nodeType="afterGroup">
                            <p:stCondLst>
                              <p:cond delay="1000"/>
                            </p:stCondLst>
                            <p:childTnLst>
                              <p:par>
                                <p:cTn id="9" presetID="53" presetClass="entr" presetSubtype="16" fill="hold" nodeType="afterEffect">
                                  <p:stCondLst>
                                    <p:cond delay="1000"/>
                                  </p:stCondLst>
                                  <p:childTnLst>
                                    <p:set>
                                      <p:cBhvr additive="repl">
                                        <p:cTn id="10" dur="1" fill="hold">
                                          <p:stCondLst>
                                            <p:cond delay="0"/>
                                          </p:stCondLst>
                                        </p:cTn>
                                        <p:tgtEl>
                                          <p:spTgt spid="4"/>
                                        </p:tgtEl>
                                        <p:attrNameLst>
                                          <p:attrName>style.visibility</p:attrName>
                                        </p:attrNameLst>
                                      </p:cBhvr>
                                      <p:to>
                                        <p:strVal val="visible"/>
                                      </p:to>
                                    </p:set>
                                    <p:anim calcmode="lin" valueType="num">
                                      <p:cBhvr additive="repl">
                                        <p:cTn id="11" dur="1000" fill="hold"/>
                                        <p:tgtEl>
                                          <p:spTgt spid="4"/>
                                        </p:tgtEl>
                                        <p:attrNameLst>
                                          <p:attrName>ppt_w</p:attrName>
                                        </p:attrNameLst>
                                      </p:cBhvr>
                                      <p:tavLst>
                                        <p:tav tm="100000">
                                          <p:val>
                                            <p:fltVal val="0"/>
                                          </p:val>
                                        </p:tav>
                                        <p:tav>
                                          <p:val>
                                            <p:strVal val="#ppt_w"/>
                                          </p:val>
                                        </p:tav>
                                      </p:tavLst>
                                    </p:anim>
                                    <p:anim calcmode="lin" valueType="num">
                                      <p:cBhvr additive="repl">
                                        <p:cTn id="12" dur="1000" fill="hold"/>
                                        <p:tgtEl>
                                          <p:spTgt spid="4"/>
                                        </p:tgtEl>
                                        <p:attrNameLst>
                                          <p:attrName>ppt_h</p:attrName>
                                        </p:attrNameLst>
                                      </p:cBhvr>
                                      <p:tavLst>
                                        <p:tav tm="100000">
                                          <p:val>
                                            <p:fltVal val="0"/>
                                          </p:val>
                                        </p:tav>
                                        <p:tav>
                                          <p:val>
                                            <p:strVal val="#ppt_h"/>
                                          </p:val>
                                        </p:tav>
                                      </p:tavLst>
                                    </p:anim>
                                    <p:animEffect transition="in" filter="fade">
                                      <p:cBhvr additive="repl">
                                        <p:cTn id="13" dur="1000"/>
                                        <p:tgtEl>
                                          <p:spTgt spid="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16" fill="hold" nodeType="clickEffect">
                                  <p:stCondLst>
                                    <p:cond delay="0"/>
                                  </p:stCondLst>
                                  <p:childTnLst>
                                    <p:set>
                                      <p:cBhvr additive="repl">
                                        <p:cTn id="17" dur="1" fill="hold">
                                          <p:stCondLst>
                                            <p:cond delay="0"/>
                                          </p:stCondLst>
                                        </p:cTn>
                                        <p:tgtEl>
                                          <p:spTgt spid="5"/>
                                        </p:tgtEl>
                                        <p:attrNameLst>
                                          <p:attrName>style.visibility</p:attrName>
                                        </p:attrNameLst>
                                      </p:cBhvr>
                                      <p:to>
                                        <p:strVal val="visible"/>
                                      </p:to>
                                    </p:set>
                                    <p:anim calcmode="lin" valueType="num">
                                      <p:cBhvr additive="repl">
                                        <p:cTn id="18" dur="1000" fill="hold"/>
                                        <p:tgtEl>
                                          <p:spTgt spid="5"/>
                                        </p:tgtEl>
                                        <p:attrNameLst>
                                          <p:attrName>ppt_w</p:attrName>
                                        </p:attrNameLst>
                                      </p:cBhvr>
                                      <p:tavLst>
                                        <p:tav tm="100000">
                                          <p:val>
                                            <p:fltVal val="0"/>
                                          </p:val>
                                        </p:tav>
                                        <p:tav>
                                          <p:val>
                                            <p:strVal val="#ppt_w"/>
                                          </p:val>
                                        </p:tav>
                                      </p:tavLst>
                                    </p:anim>
                                    <p:anim calcmode="lin" valueType="num">
                                      <p:cBhvr additive="repl">
                                        <p:cTn id="19" dur="1000" fill="hold"/>
                                        <p:tgtEl>
                                          <p:spTgt spid="5"/>
                                        </p:tgtEl>
                                        <p:attrNameLst>
                                          <p:attrName>ppt_h</p:attrName>
                                        </p:attrNameLst>
                                      </p:cBhvr>
                                      <p:tavLst>
                                        <p:tav tm="100000">
                                          <p:val>
                                            <p:fltVal val="0"/>
                                          </p:val>
                                        </p:tav>
                                        <p:tav>
                                          <p:val>
                                            <p:strVal val="#ppt_h"/>
                                          </p:val>
                                        </p:tav>
                                      </p:tavLst>
                                    </p:anim>
                                    <p:animEffect transition="in" filter="fade">
                                      <p:cBhvr additive="repl">
                                        <p:cTn id="20" dur="1000"/>
                                        <p:tgtEl>
                                          <p:spTgt spid="5"/>
                                        </p:tgtEl>
                                      </p:cBhvr>
                                    </p:animEffect>
                                  </p:childTnLst>
                                </p:cTn>
                              </p:par>
                            </p:childTnLst>
                          </p:cTn>
                        </p:par>
                        <p:par>
                          <p:cTn id="21" fill="hold" nodeType="afterGroup">
                            <p:stCondLst>
                              <p:cond delay="1000"/>
                            </p:stCondLst>
                            <p:childTnLst>
                              <p:par>
                                <p:cTn id="22" presetID="22" presetClass="entr" presetSubtype="1"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1000"/>
                                        <p:tgtEl>
                                          <p:spTgt spid="15"/>
                                        </p:tgtEl>
                                      </p:cBhvr>
                                    </p:animEffect>
                                  </p:childTnLst>
                                </p:cTn>
                              </p:par>
                            </p:childTnLst>
                          </p:cTn>
                        </p:par>
                        <p:par>
                          <p:cTn id="25" fill="hold" nodeType="afterGroup">
                            <p:stCondLst>
                              <p:cond delay="2000"/>
                            </p:stCondLst>
                            <p:childTnLst>
                              <p:par>
                                <p:cTn id="26" presetID="53" presetClass="entr" presetSubtype="16" fill="hold" nodeType="afterEffect">
                                  <p:stCondLst>
                                    <p:cond delay="0"/>
                                  </p:stCondLst>
                                  <p:childTnLst>
                                    <p:set>
                                      <p:cBhvr additive="repl">
                                        <p:cTn id="27" dur="1" fill="hold">
                                          <p:stCondLst>
                                            <p:cond delay="0"/>
                                          </p:stCondLst>
                                        </p:cTn>
                                        <p:tgtEl>
                                          <p:spTgt spid="6"/>
                                        </p:tgtEl>
                                        <p:attrNameLst>
                                          <p:attrName>style.visibility</p:attrName>
                                        </p:attrNameLst>
                                      </p:cBhvr>
                                      <p:to>
                                        <p:strVal val="visible"/>
                                      </p:to>
                                    </p:set>
                                    <p:anim calcmode="lin" valueType="num">
                                      <p:cBhvr additive="repl">
                                        <p:cTn id="28" dur="1000" fill="hold"/>
                                        <p:tgtEl>
                                          <p:spTgt spid="6"/>
                                        </p:tgtEl>
                                        <p:attrNameLst>
                                          <p:attrName>ppt_w</p:attrName>
                                        </p:attrNameLst>
                                      </p:cBhvr>
                                      <p:tavLst>
                                        <p:tav tm="100000">
                                          <p:val>
                                            <p:fltVal val="0"/>
                                          </p:val>
                                        </p:tav>
                                        <p:tav>
                                          <p:val>
                                            <p:strVal val="#ppt_w"/>
                                          </p:val>
                                        </p:tav>
                                      </p:tavLst>
                                    </p:anim>
                                    <p:anim calcmode="lin" valueType="num">
                                      <p:cBhvr additive="repl">
                                        <p:cTn id="29" dur="1000" fill="hold"/>
                                        <p:tgtEl>
                                          <p:spTgt spid="6"/>
                                        </p:tgtEl>
                                        <p:attrNameLst>
                                          <p:attrName>ppt_h</p:attrName>
                                        </p:attrNameLst>
                                      </p:cBhvr>
                                      <p:tavLst>
                                        <p:tav tm="100000">
                                          <p:val>
                                            <p:fltVal val="0"/>
                                          </p:val>
                                        </p:tav>
                                        <p:tav>
                                          <p:val>
                                            <p:strVal val="#ppt_h"/>
                                          </p:val>
                                        </p:tav>
                                      </p:tavLst>
                                    </p:anim>
                                    <p:animEffect transition="in" filter="fade">
                                      <p:cBhvr additive="repl">
                                        <p:cTn id="30" dur="1000"/>
                                        <p:tgtEl>
                                          <p:spTgt spid="6"/>
                                        </p:tgtEl>
                                      </p:cBhvr>
                                    </p:animEffect>
                                  </p:childTnLst>
                                </p:cTn>
                              </p:par>
                            </p:childTnLst>
                          </p:cTn>
                        </p:par>
                        <p:par>
                          <p:cTn id="31" fill="hold" nodeType="afterGroup">
                            <p:stCondLst>
                              <p:cond delay="3000"/>
                            </p:stCondLst>
                            <p:childTnLst>
                              <p:par>
                                <p:cTn id="32" presetID="22" presetClass="entr" presetSubtype="1"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up)">
                                      <p:cBhvr>
                                        <p:cTn id="34" dur="1000"/>
                                        <p:tgtEl>
                                          <p:spTgt spid="22"/>
                                        </p:tgtEl>
                                      </p:cBhvr>
                                    </p:animEffect>
                                  </p:childTnLst>
                                </p:cTn>
                              </p:par>
                            </p:childTnLst>
                          </p:cTn>
                        </p:par>
                        <p:par>
                          <p:cTn id="35" fill="hold" nodeType="afterGroup">
                            <p:stCondLst>
                              <p:cond delay="4000"/>
                            </p:stCondLst>
                            <p:childTnLst>
                              <p:par>
                                <p:cTn id="36" presetID="53" presetClass="entr" presetSubtype="16" fill="hold" nodeType="afterEffect">
                                  <p:stCondLst>
                                    <p:cond delay="0"/>
                                  </p:stCondLst>
                                  <p:childTnLst>
                                    <p:set>
                                      <p:cBhvr additive="repl">
                                        <p:cTn id="37" dur="1" fill="hold">
                                          <p:stCondLst>
                                            <p:cond delay="0"/>
                                          </p:stCondLst>
                                        </p:cTn>
                                        <p:tgtEl>
                                          <p:spTgt spid="7"/>
                                        </p:tgtEl>
                                        <p:attrNameLst>
                                          <p:attrName>style.visibility</p:attrName>
                                        </p:attrNameLst>
                                      </p:cBhvr>
                                      <p:to>
                                        <p:strVal val="visible"/>
                                      </p:to>
                                    </p:set>
                                    <p:anim calcmode="lin" valueType="num">
                                      <p:cBhvr additive="repl">
                                        <p:cTn id="38" dur="1000" fill="hold"/>
                                        <p:tgtEl>
                                          <p:spTgt spid="7"/>
                                        </p:tgtEl>
                                        <p:attrNameLst>
                                          <p:attrName>ppt_w</p:attrName>
                                        </p:attrNameLst>
                                      </p:cBhvr>
                                      <p:tavLst>
                                        <p:tav tm="100000">
                                          <p:val>
                                            <p:fltVal val="0"/>
                                          </p:val>
                                        </p:tav>
                                        <p:tav>
                                          <p:val>
                                            <p:strVal val="#ppt_w"/>
                                          </p:val>
                                        </p:tav>
                                      </p:tavLst>
                                    </p:anim>
                                    <p:anim calcmode="lin" valueType="num">
                                      <p:cBhvr additive="repl">
                                        <p:cTn id="39" dur="1000" fill="hold"/>
                                        <p:tgtEl>
                                          <p:spTgt spid="7"/>
                                        </p:tgtEl>
                                        <p:attrNameLst>
                                          <p:attrName>ppt_h</p:attrName>
                                        </p:attrNameLst>
                                      </p:cBhvr>
                                      <p:tavLst>
                                        <p:tav tm="100000">
                                          <p:val>
                                            <p:fltVal val="0"/>
                                          </p:val>
                                        </p:tav>
                                        <p:tav>
                                          <p:val>
                                            <p:strVal val="#ppt_h"/>
                                          </p:val>
                                        </p:tav>
                                      </p:tavLst>
                                    </p:anim>
                                    <p:animEffect transition="in" filter="fade">
                                      <p:cBhvr additive="repl">
                                        <p:cTn id="40" dur="1000"/>
                                        <p:tgtEl>
                                          <p:spTgt spid="7"/>
                                        </p:tgtEl>
                                      </p:cBhvr>
                                    </p:animEffect>
                                  </p:childTnLst>
                                </p:cTn>
                              </p:par>
                            </p:childTnLst>
                          </p:cTn>
                        </p:par>
                        <p:par>
                          <p:cTn id="41" fill="hold" nodeType="afterGroup">
                            <p:stCondLst>
                              <p:cond delay="5000"/>
                            </p:stCondLst>
                            <p:childTnLst>
                              <p:par>
                                <p:cTn id="42" presetID="22" presetClass="entr" presetSubtype="1"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up)">
                                      <p:cBhvr>
                                        <p:cTn id="44" dur="1000"/>
                                        <p:tgtEl>
                                          <p:spTgt spid="28"/>
                                        </p:tgtEl>
                                      </p:cBhvr>
                                    </p:animEffect>
                                  </p:childTnLst>
                                </p:cTn>
                              </p:par>
                            </p:childTnLst>
                          </p:cTn>
                        </p:par>
                        <p:par>
                          <p:cTn id="45" fill="hold" nodeType="afterGroup">
                            <p:stCondLst>
                              <p:cond delay="6000"/>
                            </p:stCondLst>
                            <p:childTnLst>
                              <p:par>
                                <p:cTn id="46" presetID="53" presetClass="entr" presetSubtype="16" fill="hold" nodeType="afterEffect">
                                  <p:stCondLst>
                                    <p:cond delay="0"/>
                                  </p:stCondLst>
                                  <p:childTnLst>
                                    <p:set>
                                      <p:cBhvr additive="repl">
                                        <p:cTn id="47" dur="1" fill="hold">
                                          <p:stCondLst>
                                            <p:cond delay="0"/>
                                          </p:stCondLst>
                                        </p:cTn>
                                        <p:tgtEl>
                                          <p:spTgt spid="8"/>
                                        </p:tgtEl>
                                        <p:attrNameLst>
                                          <p:attrName>style.visibility</p:attrName>
                                        </p:attrNameLst>
                                      </p:cBhvr>
                                      <p:to>
                                        <p:strVal val="visible"/>
                                      </p:to>
                                    </p:set>
                                    <p:anim calcmode="lin" valueType="num">
                                      <p:cBhvr additive="repl">
                                        <p:cTn id="48" dur="1000" fill="hold"/>
                                        <p:tgtEl>
                                          <p:spTgt spid="8"/>
                                        </p:tgtEl>
                                        <p:attrNameLst>
                                          <p:attrName>ppt_w</p:attrName>
                                        </p:attrNameLst>
                                      </p:cBhvr>
                                      <p:tavLst>
                                        <p:tav tm="100000">
                                          <p:val>
                                            <p:fltVal val="0"/>
                                          </p:val>
                                        </p:tav>
                                        <p:tav>
                                          <p:val>
                                            <p:strVal val="#ppt_w"/>
                                          </p:val>
                                        </p:tav>
                                      </p:tavLst>
                                    </p:anim>
                                    <p:anim calcmode="lin" valueType="num">
                                      <p:cBhvr additive="repl">
                                        <p:cTn id="49" dur="1000" fill="hold"/>
                                        <p:tgtEl>
                                          <p:spTgt spid="8"/>
                                        </p:tgtEl>
                                        <p:attrNameLst>
                                          <p:attrName>ppt_h</p:attrName>
                                        </p:attrNameLst>
                                      </p:cBhvr>
                                      <p:tavLst>
                                        <p:tav tm="100000">
                                          <p:val>
                                            <p:fltVal val="0"/>
                                          </p:val>
                                        </p:tav>
                                        <p:tav>
                                          <p:val>
                                            <p:strVal val="#ppt_h"/>
                                          </p:val>
                                        </p:tav>
                                      </p:tavLst>
                                    </p:anim>
                                    <p:animEffect transition="in" filter="fade">
                                      <p:cBhvr additive="repl">
                                        <p:cTn id="50" dur="1000"/>
                                        <p:tgtEl>
                                          <p:spTgt spid="8"/>
                                        </p:tgtEl>
                                      </p:cBhvr>
                                    </p:animEffect>
                                  </p:childTnLst>
                                </p:cTn>
                              </p:par>
                            </p:childTnLst>
                          </p:cTn>
                        </p:par>
                        <p:par>
                          <p:cTn id="51" fill="hold" nodeType="afterGroup">
                            <p:stCondLst>
                              <p:cond delay="7000"/>
                            </p:stCondLst>
                            <p:childTnLst>
                              <p:par>
                                <p:cTn id="52" presetID="22" presetClass="entr" presetSubtype="1"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up)">
                                      <p:cBhvr>
                                        <p:cTn id="54" dur="1000"/>
                                        <p:tgtEl>
                                          <p:spTgt spid="23"/>
                                        </p:tgtEl>
                                      </p:cBhvr>
                                    </p:animEffect>
                                  </p:childTnLst>
                                </p:cTn>
                              </p:par>
                            </p:childTnLst>
                          </p:cTn>
                        </p:par>
                        <p:par>
                          <p:cTn id="55" fill="hold" nodeType="afterGroup">
                            <p:stCondLst>
                              <p:cond delay="8000"/>
                            </p:stCondLst>
                            <p:childTnLst>
                              <p:par>
                                <p:cTn id="56" presetID="53" presetClass="entr" presetSubtype="16" fill="hold" nodeType="afterEffect">
                                  <p:stCondLst>
                                    <p:cond delay="0"/>
                                  </p:stCondLst>
                                  <p:childTnLst>
                                    <p:set>
                                      <p:cBhvr additive="repl">
                                        <p:cTn id="57" dur="1" fill="hold">
                                          <p:stCondLst>
                                            <p:cond delay="0"/>
                                          </p:stCondLst>
                                        </p:cTn>
                                        <p:tgtEl>
                                          <p:spTgt spid="9"/>
                                        </p:tgtEl>
                                        <p:attrNameLst>
                                          <p:attrName>style.visibility</p:attrName>
                                        </p:attrNameLst>
                                      </p:cBhvr>
                                      <p:to>
                                        <p:strVal val="visible"/>
                                      </p:to>
                                    </p:set>
                                    <p:anim calcmode="lin" valueType="num">
                                      <p:cBhvr additive="repl">
                                        <p:cTn id="58" dur="1000" fill="hold"/>
                                        <p:tgtEl>
                                          <p:spTgt spid="9"/>
                                        </p:tgtEl>
                                        <p:attrNameLst>
                                          <p:attrName>ppt_w</p:attrName>
                                        </p:attrNameLst>
                                      </p:cBhvr>
                                      <p:tavLst>
                                        <p:tav tm="100000">
                                          <p:val>
                                            <p:fltVal val="0"/>
                                          </p:val>
                                        </p:tav>
                                        <p:tav>
                                          <p:val>
                                            <p:strVal val="#ppt_w"/>
                                          </p:val>
                                        </p:tav>
                                      </p:tavLst>
                                    </p:anim>
                                    <p:anim calcmode="lin" valueType="num">
                                      <p:cBhvr additive="repl">
                                        <p:cTn id="59" dur="1000" fill="hold"/>
                                        <p:tgtEl>
                                          <p:spTgt spid="9"/>
                                        </p:tgtEl>
                                        <p:attrNameLst>
                                          <p:attrName>ppt_h</p:attrName>
                                        </p:attrNameLst>
                                      </p:cBhvr>
                                      <p:tavLst>
                                        <p:tav tm="100000">
                                          <p:val>
                                            <p:fltVal val="0"/>
                                          </p:val>
                                        </p:tav>
                                        <p:tav>
                                          <p:val>
                                            <p:strVal val="#ppt_h"/>
                                          </p:val>
                                        </p:tav>
                                      </p:tavLst>
                                    </p:anim>
                                    <p:animEffect transition="in" filter="fade">
                                      <p:cBhvr additive="repl">
                                        <p:cTn id="60" dur="1000"/>
                                        <p:tgtEl>
                                          <p:spTgt spid="9"/>
                                        </p:tgtEl>
                                      </p:cBhvr>
                                    </p:animEffect>
                                  </p:childTnLst>
                                </p:cTn>
                              </p:par>
                            </p:childTnLst>
                          </p:cTn>
                        </p:par>
                        <p:par>
                          <p:cTn id="61" fill="hold" nodeType="afterGroup">
                            <p:stCondLst>
                              <p:cond delay="9000"/>
                            </p:stCondLst>
                            <p:childTnLst>
                              <p:par>
                                <p:cTn id="62" presetID="22" presetClass="entr" presetSubtype="1"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up)">
                                      <p:cBhvr>
                                        <p:cTn id="64" dur="1000"/>
                                        <p:tgtEl>
                                          <p:spTgt spid="24"/>
                                        </p:tgtEl>
                                      </p:cBhvr>
                                    </p:animEffect>
                                  </p:childTnLst>
                                </p:cTn>
                              </p:par>
                            </p:childTnLst>
                          </p:cTn>
                        </p:par>
                        <p:par>
                          <p:cTn id="65" fill="hold" nodeType="afterGroup">
                            <p:stCondLst>
                              <p:cond delay="10000"/>
                            </p:stCondLst>
                            <p:childTnLst>
                              <p:par>
                                <p:cTn id="66" presetID="53" presetClass="entr" presetSubtype="16" fill="hold" nodeType="afterEffect">
                                  <p:stCondLst>
                                    <p:cond delay="0"/>
                                  </p:stCondLst>
                                  <p:childTnLst>
                                    <p:set>
                                      <p:cBhvr additive="repl">
                                        <p:cTn id="67" dur="1" fill="hold">
                                          <p:stCondLst>
                                            <p:cond delay="0"/>
                                          </p:stCondLst>
                                        </p:cTn>
                                        <p:tgtEl>
                                          <p:spTgt spid="10"/>
                                        </p:tgtEl>
                                        <p:attrNameLst>
                                          <p:attrName>style.visibility</p:attrName>
                                        </p:attrNameLst>
                                      </p:cBhvr>
                                      <p:to>
                                        <p:strVal val="visible"/>
                                      </p:to>
                                    </p:set>
                                    <p:anim calcmode="lin" valueType="num">
                                      <p:cBhvr additive="repl">
                                        <p:cTn id="68" dur="1000" fill="hold"/>
                                        <p:tgtEl>
                                          <p:spTgt spid="10"/>
                                        </p:tgtEl>
                                        <p:attrNameLst>
                                          <p:attrName>ppt_w</p:attrName>
                                        </p:attrNameLst>
                                      </p:cBhvr>
                                      <p:tavLst>
                                        <p:tav tm="100000">
                                          <p:val>
                                            <p:fltVal val="0"/>
                                          </p:val>
                                        </p:tav>
                                        <p:tav>
                                          <p:val>
                                            <p:strVal val="#ppt_w"/>
                                          </p:val>
                                        </p:tav>
                                      </p:tavLst>
                                    </p:anim>
                                    <p:anim calcmode="lin" valueType="num">
                                      <p:cBhvr additive="repl">
                                        <p:cTn id="69" dur="1000" fill="hold"/>
                                        <p:tgtEl>
                                          <p:spTgt spid="10"/>
                                        </p:tgtEl>
                                        <p:attrNameLst>
                                          <p:attrName>ppt_h</p:attrName>
                                        </p:attrNameLst>
                                      </p:cBhvr>
                                      <p:tavLst>
                                        <p:tav tm="100000">
                                          <p:val>
                                            <p:fltVal val="0"/>
                                          </p:val>
                                        </p:tav>
                                        <p:tav>
                                          <p:val>
                                            <p:strVal val="#ppt_h"/>
                                          </p:val>
                                        </p:tav>
                                      </p:tavLst>
                                    </p:anim>
                                    <p:animEffect transition="in" filter="fade">
                                      <p:cBhvr additive="repl">
                                        <p:cTn id="70" dur="1000"/>
                                        <p:tgtEl>
                                          <p:spTgt spid="10"/>
                                        </p:tgtEl>
                                      </p:cBhvr>
                                    </p:animEffect>
                                  </p:childTnLst>
                                </p:cTn>
                              </p:par>
                            </p:childTnLst>
                          </p:cTn>
                        </p:par>
                        <p:par>
                          <p:cTn id="71" fill="hold" nodeType="afterGroup">
                            <p:stCondLst>
                              <p:cond delay="11000"/>
                            </p:stCondLst>
                            <p:childTnLst>
                              <p:par>
                                <p:cTn id="72" presetID="22" presetClass="entr" presetSubtype="1" fill="hold"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up)">
                                      <p:cBhvr>
                                        <p:cTn id="74" dur="1000"/>
                                        <p:tgtEl>
                                          <p:spTgt spid="25"/>
                                        </p:tgtEl>
                                      </p:cBhvr>
                                    </p:animEffect>
                                  </p:childTnLst>
                                </p:cTn>
                              </p:par>
                            </p:childTnLst>
                          </p:cTn>
                        </p:par>
                        <p:par>
                          <p:cTn id="75" fill="hold" nodeType="afterGroup">
                            <p:stCondLst>
                              <p:cond delay="12000"/>
                            </p:stCondLst>
                            <p:childTnLst>
                              <p:par>
                                <p:cTn id="76" presetID="53" presetClass="entr" presetSubtype="16" fill="hold" nodeType="afterEffect">
                                  <p:stCondLst>
                                    <p:cond delay="0"/>
                                  </p:stCondLst>
                                  <p:childTnLst>
                                    <p:set>
                                      <p:cBhvr additive="repl">
                                        <p:cTn id="77" dur="1" fill="hold">
                                          <p:stCondLst>
                                            <p:cond delay="0"/>
                                          </p:stCondLst>
                                        </p:cTn>
                                        <p:tgtEl>
                                          <p:spTgt spid="11"/>
                                        </p:tgtEl>
                                        <p:attrNameLst>
                                          <p:attrName>style.visibility</p:attrName>
                                        </p:attrNameLst>
                                      </p:cBhvr>
                                      <p:to>
                                        <p:strVal val="visible"/>
                                      </p:to>
                                    </p:set>
                                    <p:anim calcmode="lin" valueType="num">
                                      <p:cBhvr additive="repl">
                                        <p:cTn id="78" dur="1000" fill="hold"/>
                                        <p:tgtEl>
                                          <p:spTgt spid="11"/>
                                        </p:tgtEl>
                                        <p:attrNameLst>
                                          <p:attrName>ppt_w</p:attrName>
                                        </p:attrNameLst>
                                      </p:cBhvr>
                                      <p:tavLst>
                                        <p:tav tm="100000">
                                          <p:val>
                                            <p:fltVal val="0"/>
                                          </p:val>
                                        </p:tav>
                                        <p:tav>
                                          <p:val>
                                            <p:strVal val="#ppt_w"/>
                                          </p:val>
                                        </p:tav>
                                      </p:tavLst>
                                    </p:anim>
                                    <p:anim calcmode="lin" valueType="num">
                                      <p:cBhvr additive="repl">
                                        <p:cTn id="79" dur="1000" fill="hold"/>
                                        <p:tgtEl>
                                          <p:spTgt spid="11"/>
                                        </p:tgtEl>
                                        <p:attrNameLst>
                                          <p:attrName>ppt_h</p:attrName>
                                        </p:attrNameLst>
                                      </p:cBhvr>
                                      <p:tavLst>
                                        <p:tav tm="100000">
                                          <p:val>
                                            <p:fltVal val="0"/>
                                          </p:val>
                                        </p:tav>
                                        <p:tav>
                                          <p:val>
                                            <p:strVal val="#ppt_h"/>
                                          </p:val>
                                        </p:tav>
                                      </p:tavLst>
                                    </p:anim>
                                    <p:animEffect transition="in" filter="fade">
                                      <p:cBhvr additive="repl">
                                        <p:cTn id="80" dur="1000"/>
                                        <p:tgtEl>
                                          <p:spTgt spid="11"/>
                                        </p:tgtEl>
                                      </p:cBhvr>
                                    </p:animEffect>
                                  </p:childTnLst>
                                </p:cTn>
                              </p:par>
                            </p:childTnLst>
                          </p:cTn>
                        </p:par>
                        <p:par>
                          <p:cTn id="81" fill="hold" nodeType="afterGroup">
                            <p:stCondLst>
                              <p:cond delay="13000"/>
                            </p:stCondLst>
                            <p:childTnLst>
                              <p:par>
                                <p:cTn id="82" presetID="22" presetClass="entr" presetSubtype="1" fill="hold" nodeType="after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wipe(up)">
                                      <p:cBhvr>
                                        <p:cTn id="84" dur="1000"/>
                                        <p:tgtEl>
                                          <p:spTgt spid="26"/>
                                        </p:tgtEl>
                                      </p:cBhvr>
                                    </p:animEffect>
                                  </p:childTnLst>
                                </p:cTn>
                              </p:par>
                            </p:childTnLst>
                          </p:cTn>
                        </p:par>
                        <p:par>
                          <p:cTn id="85" fill="hold" nodeType="afterGroup">
                            <p:stCondLst>
                              <p:cond delay="14000"/>
                            </p:stCondLst>
                            <p:childTnLst>
                              <p:par>
                                <p:cTn id="86" presetID="53" presetClass="entr" presetSubtype="16" fill="hold" nodeType="afterEffect">
                                  <p:stCondLst>
                                    <p:cond delay="0"/>
                                  </p:stCondLst>
                                  <p:childTnLst>
                                    <p:set>
                                      <p:cBhvr additive="repl">
                                        <p:cTn id="87" dur="1" fill="hold">
                                          <p:stCondLst>
                                            <p:cond delay="0"/>
                                          </p:stCondLst>
                                        </p:cTn>
                                        <p:tgtEl>
                                          <p:spTgt spid="12"/>
                                        </p:tgtEl>
                                        <p:attrNameLst>
                                          <p:attrName>style.visibility</p:attrName>
                                        </p:attrNameLst>
                                      </p:cBhvr>
                                      <p:to>
                                        <p:strVal val="visible"/>
                                      </p:to>
                                    </p:set>
                                    <p:anim calcmode="lin" valueType="num">
                                      <p:cBhvr additive="repl">
                                        <p:cTn id="88" dur="1000" fill="hold"/>
                                        <p:tgtEl>
                                          <p:spTgt spid="12"/>
                                        </p:tgtEl>
                                        <p:attrNameLst>
                                          <p:attrName>ppt_w</p:attrName>
                                        </p:attrNameLst>
                                      </p:cBhvr>
                                      <p:tavLst>
                                        <p:tav tm="100000">
                                          <p:val>
                                            <p:fltVal val="0"/>
                                          </p:val>
                                        </p:tav>
                                        <p:tav>
                                          <p:val>
                                            <p:strVal val="#ppt_w"/>
                                          </p:val>
                                        </p:tav>
                                      </p:tavLst>
                                    </p:anim>
                                    <p:anim calcmode="lin" valueType="num">
                                      <p:cBhvr additive="repl">
                                        <p:cTn id="89" dur="1000" fill="hold"/>
                                        <p:tgtEl>
                                          <p:spTgt spid="12"/>
                                        </p:tgtEl>
                                        <p:attrNameLst>
                                          <p:attrName>ppt_h</p:attrName>
                                        </p:attrNameLst>
                                      </p:cBhvr>
                                      <p:tavLst>
                                        <p:tav tm="100000">
                                          <p:val>
                                            <p:fltVal val="0"/>
                                          </p:val>
                                        </p:tav>
                                        <p:tav>
                                          <p:val>
                                            <p:strVal val="#ppt_h"/>
                                          </p:val>
                                        </p:tav>
                                      </p:tavLst>
                                    </p:anim>
                                    <p:animEffect transition="in" filter="fade">
                                      <p:cBhvr additive="repl">
                                        <p:cTn id="90" dur="1000"/>
                                        <p:tgtEl>
                                          <p:spTgt spid="12"/>
                                        </p:tgtEl>
                                      </p:cBhvr>
                                    </p:animEffect>
                                  </p:childTnLst>
                                </p:cTn>
                              </p:par>
                            </p:childTnLst>
                          </p:cTn>
                        </p:par>
                        <p:par>
                          <p:cTn id="91" fill="hold" nodeType="afterGroup">
                            <p:stCondLst>
                              <p:cond delay="15000"/>
                            </p:stCondLst>
                            <p:childTnLst>
                              <p:par>
                                <p:cTn id="92" presetID="22" presetClass="entr" presetSubtype="1" fill="hold"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up)">
                                      <p:cBhvr>
                                        <p:cTn id="94" dur="1000"/>
                                        <p:tgtEl>
                                          <p:spTgt spid="27"/>
                                        </p:tgtEl>
                                      </p:cBhvr>
                                    </p:animEffect>
                                  </p:childTnLst>
                                </p:cTn>
                              </p:par>
                            </p:childTnLst>
                          </p:cTn>
                        </p:par>
                        <p:par>
                          <p:cTn id="95" fill="hold" nodeType="afterGroup">
                            <p:stCondLst>
                              <p:cond delay="16000"/>
                            </p:stCondLst>
                            <p:childTnLst>
                              <p:par>
                                <p:cTn id="96" presetID="22" presetClass="entr" presetSubtype="4" fill="hold" nodeType="afterEffect">
                                  <p:stCondLst>
                                    <p:cond delay="0"/>
                                  </p:stCondLst>
                                  <p:childTnLst>
                                    <p:set>
                                      <p:cBhvr additive="repl">
                                        <p:cTn id="97" dur="1" fill="hold">
                                          <p:stCondLst>
                                            <p:cond delay="0"/>
                                          </p:stCondLst>
                                        </p:cTn>
                                        <p:tgtEl>
                                          <p:spTgt spid="13"/>
                                        </p:tgtEl>
                                        <p:attrNameLst>
                                          <p:attrName>style.visibility</p:attrName>
                                        </p:attrNameLst>
                                      </p:cBhvr>
                                      <p:to>
                                        <p:strVal val="visible"/>
                                      </p:to>
                                    </p:set>
                                    <p:animEffect transition="in" filter="wipe(down)">
                                      <p:cBhvr additive="repl">
                                        <p:cTn id="98" dur="1000"/>
                                        <p:tgtEl>
                                          <p:spTgt spid="13"/>
                                        </p:tgtEl>
                                      </p:cBhvr>
                                    </p:animEffect>
                                  </p:childTnLst>
                                </p:cTn>
                              </p:par>
                            </p:childTnLst>
                          </p:cTn>
                        </p:par>
                        <p:par>
                          <p:cTn id="99" fill="hold" nodeType="afterGroup">
                            <p:stCondLst>
                              <p:cond delay="17000"/>
                            </p:stCondLst>
                            <p:childTnLst>
                              <p:par>
                                <p:cTn id="100" presetID="22" presetClass="entr" presetSubtype="4" fill="hold" nodeType="after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wipe(down)">
                                      <p:cBhvr>
                                        <p:cTn id="102" dur="1000"/>
                                        <p:tgtEl>
                                          <p:spTgt spid="41"/>
                                        </p:tgtEl>
                                      </p:cBhvr>
                                    </p:animEffect>
                                  </p:childTnLst>
                                </p:cTn>
                              </p:par>
                              <p:par>
                                <p:cTn id="103" presetID="22" presetClass="entr" presetSubtype="4" fill="hold" nodeType="with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wipe(down)">
                                      <p:cBhvr>
                                        <p:cTn id="105"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a:extLst>
              <a:ext uri="{FF2B5EF4-FFF2-40B4-BE49-F238E27FC236}">
                <a16:creationId xmlns:a16="http://schemas.microsoft.com/office/drawing/2014/main" id="{0BE20880-A3F8-4FF2-9044-5FD6B3AB60DB}"/>
              </a:ext>
            </a:extLst>
          </p:cNvPr>
          <p:cNvSpPr>
            <a:spLocks noChangeArrowheads="1"/>
          </p:cNvSpPr>
          <p:nvPr/>
        </p:nvSpPr>
        <p:spPr bwMode="auto">
          <a:xfrm>
            <a:off x="251223" y="195263"/>
            <a:ext cx="8637985"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21506" name="Rectangle 2">
            <a:extLst>
              <a:ext uri="{FF2B5EF4-FFF2-40B4-BE49-F238E27FC236}">
                <a16:creationId xmlns:a16="http://schemas.microsoft.com/office/drawing/2014/main" id="{1FE077C5-EF9D-4810-9ECD-5D58493D28B0}"/>
              </a:ext>
            </a:extLst>
          </p:cNvPr>
          <p:cNvSpPr>
            <a:spLocks noChangeArrowheads="1"/>
          </p:cNvSpPr>
          <p:nvPr/>
        </p:nvSpPr>
        <p:spPr bwMode="auto">
          <a:xfrm>
            <a:off x="507999" y="844154"/>
            <a:ext cx="8042031" cy="3719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42900" indent="-33972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panose="020B0604020202020204" pitchFamily="34" charset="0"/>
                <a:cs typeface="DejaVu Sans" panose="020B0603030804020204" pitchFamily="34" charset="0"/>
              </a:defRPr>
            </a:lvl1pPr>
            <a:lvl2pPr indent="-282575">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600" b="1" dirty="0">
                <a:solidFill>
                  <a:srgbClr val="000066"/>
                </a:solidFill>
                <a:latin typeface="Calibri (Body)"/>
              </a:rPr>
              <a:t>A high-stability variable frequency oscillator</a:t>
            </a:r>
            <a:r>
              <a:rPr lang="en-US" altLang="en-US" sz="1600" dirty="0">
                <a:solidFill>
                  <a:srgbClr val="000066"/>
                </a:solidFill>
                <a:latin typeface="Calibri (Body)"/>
              </a:rPr>
              <a:t> in a transceiver is a typical application for </a:t>
            </a:r>
            <a:r>
              <a:rPr lang="en-US" altLang="en-US" sz="1600" b="1" dirty="0">
                <a:solidFill>
                  <a:srgbClr val="000066"/>
                </a:solidFill>
                <a:latin typeface="Calibri (Body)"/>
              </a:rPr>
              <a:t>Direct Digital Synthesizer</a:t>
            </a:r>
            <a:r>
              <a:rPr lang="en-US" altLang="en-US" sz="1600" dirty="0">
                <a:solidFill>
                  <a:srgbClr val="000066"/>
                </a:solidFill>
                <a:latin typeface="Calibri (Body)"/>
              </a:rPr>
              <a:t>. (G7C16)</a:t>
            </a:r>
          </a:p>
          <a:p>
            <a:pPr lvl="1">
              <a:lnSpc>
                <a:spcPct val="100000"/>
              </a:lnSpc>
              <a:spcBef>
                <a:spcPts val="244"/>
              </a:spcBef>
              <a:buClr>
                <a:srgbClr val="FF1515"/>
              </a:buClr>
              <a:buFont typeface="Arial" panose="020B0604020202020204" pitchFamily="34" charset="0"/>
              <a:buChar char="•"/>
            </a:pPr>
            <a:r>
              <a:rPr lang="en-US" altLang="en-US" sz="1600" dirty="0">
                <a:solidFill>
                  <a:srgbClr val="FF0000"/>
                </a:solidFill>
                <a:latin typeface="Calibri (Body)"/>
              </a:rPr>
              <a:t>Without these highly stable oscillators, your frequency would waltz across the band or jump randomly around the band.</a:t>
            </a:r>
            <a:endParaRPr lang="en-US" altLang="en-US" sz="1600" dirty="0">
              <a:latin typeface="Calibri (Body)"/>
            </a:endParaRPr>
          </a:p>
          <a:p>
            <a:pPr>
              <a:lnSpc>
                <a:spcPct val="100000"/>
              </a:lnSpc>
              <a:spcBef>
                <a:spcPts val="300"/>
              </a:spcBef>
              <a:buClr>
                <a:srgbClr val="FF1515"/>
              </a:buClr>
              <a:buFont typeface="Wingdings" panose="05000000000000000000" pitchFamily="2" charset="2"/>
              <a:buChar char=""/>
            </a:pPr>
            <a:r>
              <a:rPr lang="en-US" altLang="en-US" sz="1600" dirty="0">
                <a:solidFill>
                  <a:srgbClr val="000066"/>
                </a:solidFill>
                <a:latin typeface="Calibri (Body)"/>
              </a:rPr>
              <a:t> </a:t>
            </a:r>
            <a:r>
              <a:rPr lang="en-US" altLang="en-US" sz="1600" b="1" dirty="0">
                <a:solidFill>
                  <a:srgbClr val="000066"/>
                </a:solidFill>
                <a:latin typeface="Calibri (Body)"/>
              </a:rPr>
              <a:t>Variable frequency </a:t>
            </a:r>
            <a:r>
              <a:rPr lang="en-US" altLang="en-US" sz="1600" dirty="0">
                <a:solidFill>
                  <a:srgbClr val="000066"/>
                </a:solidFill>
                <a:latin typeface="Calibri (Body)"/>
              </a:rPr>
              <a:t>with the </a:t>
            </a:r>
            <a:r>
              <a:rPr lang="en-US" altLang="en-US" sz="1600" b="1" dirty="0">
                <a:solidFill>
                  <a:srgbClr val="000066"/>
                </a:solidFill>
                <a:latin typeface="Calibri (Body)"/>
              </a:rPr>
              <a:t>stability of a crystal oscillator</a:t>
            </a:r>
            <a:r>
              <a:rPr lang="en-US" altLang="en-US" sz="1600" dirty="0">
                <a:solidFill>
                  <a:srgbClr val="000066"/>
                </a:solidFill>
                <a:latin typeface="Calibri (Body)"/>
              </a:rPr>
              <a:t> is a major advantage of direct digital synthesizer (</a:t>
            </a:r>
            <a:r>
              <a:rPr lang="en-US" altLang="en-US" sz="1600" b="1" dirty="0">
                <a:solidFill>
                  <a:srgbClr val="000066"/>
                </a:solidFill>
                <a:latin typeface="Calibri (Body)"/>
              </a:rPr>
              <a:t>DDS</a:t>
            </a:r>
            <a:r>
              <a:rPr lang="en-US" altLang="en-US" sz="1600" dirty="0">
                <a:solidFill>
                  <a:srgbClr val="000066"/>
                </a:solidFill>
                <a:latin typeface="Calibri (Body)"/>
              </a:rPr>
              <a:t>). (G7C05)</a:t>
            </a:r>
            <a:endParaRPr lang="en-US" altLang="en-US" sz="1600" dirty="0">
              <a:latin typeface="Calibri (Body)"/>
            </a:endParaRPr>
          </a:p>
          <a:p>
            <a:pPr lvl="1">
              <a:lnSpc>
                <a:spcPct val="100000"/>
              </a:lnSpc>
              <a:spcBef>
                <a:spcPts val="244"/>
              </a:spcBef>
              <a:buClr>
                <a:srgbClr val="FF1515"/>
              </a:buClr>
              <a:buFont typeface="Arial" panose="020B0604020202020204" pitchFamily="34" charset="0"/>
              <a:buChar char="•"/>
            </a:pPr>
            <a:r>
              <a:rPr lang="en-US" altLang="en-US" sz="1600" dirty="0">
                <a:solidFill>
                  <a:srgbClr val="FF0000"/>
                </a:solidFill>
                <a:latin typeface="Calibri (Body)"/>
              </a:rPr>
              <a:t>Digital work on the air with tolerance down to 1 Hz keeps your signal stable on a frequency making reception of the digital signal more reliable.</a:t>
            </a:r>
            <a:endParaRPr lang="en-US" altLang="en-US" sz="1600" dirty="0">
              <a:latin typeface="Calibri (Body)"/>
            </a:endParaRPr>
          </a:p>
          <a:p>
            <a:pPr>
              <a:lnSpc>
                <a:spcPct val="100000"/>
              </a:lnSpc>
              <a:spcBef>
                <a:spcPts val="300"/>
              </a:spcBef>
              <a:buClr>
                <a:srgbClr val="FF1515"/>
              </a:buClr>
              <a:buFont typeface="Wingdings" panose="05000000000000000000" pitchFamily="2" charset="2"/>
              <a:buChar char=""/>
            </a:pPr>
            <a:r>
              <a:rPr lang="en-US" altLang="en-US" sz="1600" dirty="0">
                <a:solidFill>
                  <a:srgbClr val="000066"/>
                </a:solidFill>
                <a:latin typeface="Calibri (Body)"/>
              </a:rPr>
              <a:t>The term “software-defined radio” (</a:t>
            </a:r>
            <a:r>
              <a:rPr lang="en-US" altLang="en-US" sz="1600" b="1" dirty="0">
                <a:solidFill>
                  <a:srgbClr val="000066"/>
                </a:solidFill>
                <a:latin typeface="Calibri (Body)"/>
              </a:rPr>
              <a:t>SDR</a:t>
            </a:r>
            <a:r>
              <a:rPr lang="en-US" altLang="en-US" sz="1600" dirty="0">
                <a:solidFill>
                  <a:srgbClr val="000066"/>
                </a:solidFill>
                <a:latin typeface="Calibri (Body)"/>
              </a:rPr>
              <a:t>) means a radio in which most </a:t>
            </a:r>
            <a:r>
              <a:rPr lang="en-US" altLang="en-US" sz="1600" b="1" dirty="0">
                <a:solidFill>
                  <a:srgbClr val="000066"/>
                </a:solidFill>
                <a:latin typeface="Calibri (Body)"/>
              </a:rPr>
              <a:t>major signal processing functions</a:t>
            </a:r>
            <a:r>
              <a:rPr lang="en-US" altLang="en-US" sz="1600" dirty="0">
                <a:solidFill>
                  <a:srgbClr val="000066"/>
                </a:solidFill>
                <a:latin typeface="Calibri (Body)"/>
              </a:rPr>
              <a:t> are </a:t>
            </a:r>
            <a:r>
              <a:rPr lang="en-US" altLang="en-US" sz="1600" b="1" dirty="0">
                <a:solidFill>
                  <a:srgbClr val="000066"/>
                </a:solidFill>
                <a:latin typeface="Calibri (Body)"/>
              </a:rPr>
              <a:t>performed by software</a:t>
            </a:r>
            <a:r>
              <a:rPr lang="en-US" altLang="en-US" sz="1600" dirty="0">
                <a:solidFill>
                  <a:srgbClr val="000066"/>
                </a:solidFill>
                <a:latin typeface="Calibri (Body)"/>
              </a:rPr>
              <a:t>. (G7C11)</a:t>
            </a:r>
          </a:p>
          <a:p>
            <a:pPr lvl="1">
              <a:lnSpc>
                <a:spcPct val="100000"/>
              </a:lnSpc>
              <a:spcBef>
                <a:spcPts val="244"/>
              </a:spcBef>
              <a:buClr>
                <a:srgbClr val="FF1515"/>
              </a:buClr>
              <a:buFont typeface="Arial" panose="020B0604020202020204" pitchFamily="34" charset="0"/>
              <a:buChar char="•"/>
            </a:pPr>
            <a:r>
              <a:rPr lang="en-US" altLang="en-US" sz="1600" b="1" dirty="0">
                <a:solidFill>
                  <a:srgbClr val="FF0000"/>
                </a:solidFill>
                <a:latin typeface="Calibri (Body)"/>
              </a:rPr>
              <a:t>Software</a:t>
            </a:r>
            <a:r>
              <a:rPr lang="en-US" altLang="en-US" sz="1600" dirty="0">
                <a:solidFill>
                  <a:srgbClr val="FF0000"/>
                </a:solidFill>
                <a:latin typeface="Calibri (Body)"/>
              </a:rPr>
              <a:t>-</a:t>
            </a:r>
            <a:r>
              <a:rPr lang="en-US" altLang="en-US" sz="1600" b="1" dirty="0">
                <a:solidFill>
                  <a:srgbClr val="FF0000"/>
                </a:solidFill>
                <a:latin typeface="Calibri (Body)"/>
              </a:rPr>
              <a:t>defined radio</a:t>
            </a:r>
            <a:r>
              <a:rPr lang="en-US" altLang="en-US" sz="1600" dirty="0">
                <a:solidFill>
                  <a:srgbClr val="FF0000"/>
                </a:solidFill>
                <a:latin typeface="Calibri (Body)"/>
              </a:rPr>
              <a:t> (</a:t>
            </a:r>
            <a:r>
              <a:rPr lang="en-US" altLang="en-US" sz="1600" b="1" dirty="0">
                <a:solidFill>
                  <a:srgbClr val="FF0000"/>
                </a:solidFill>
                <a:latin typeface="Calibri (Body)"/>
              </a:rPr>
              <a:t>SDR</a:t>
            </a:r>
            <a:r>
              <a:rPr lang="en-US" altLang="en-US" sz="1600" dirty="0">
                <a:solidFill>
                  <a:srgbClr val="FF0000"/>
                </a:solidFill>
                <a:latin typeface="Calibri (Body)"/>
              </a:rPr>
              <a:t>) is a </a:t>
            </a:r>
            <a:r>
              <a:rPr lang="en-US" altLang="en-US" sz="1600" b="1" dirty="0">
                <a:solidFill>
                  <a:srgbClr val="FF0000"/>
                </a:solidFill>
                <a:latin typeface="Calibri (Body)"/>
              </a:rPr>
              <a:t>radio</a:t>
            </a:r>
            <a:r>
              <a:rPr lang="en-US" altLang="en-US" sz="1600" dirty="0">
                <a:solidFill>
                  <a:srgbClr val="FF0000"/>
                </a:solidFill>
                <a:latin typeface="Calibri (Body)"/>
              </a:rPr>
              <a:t> communication system where components that have been traditionally implemented in hardware (e.g. mixers, filters, amplifiers, modulators/demodulators, detectors, etc.) are instead implemented by means of </a:t>
            </a:r>
            <a:r>
              <a:rPr lang="en-US" altLang="en-US" sz="1600" b="1" dirty="0">
                <a:solidFill>
                  <a:srgbClr val="FF0000"/>
                </a:solidFill>
                <a:latin typeface="Calibri (Body)"/>
              </a:rPr>
              <a:t>software</a:t>
            </a:r>
            <a:r>
              <a:rPr lang="en-US" altLang="en-US" sz="1600" dirty="0">
                <a:solidFill>
                  <a:srgbClr val="FF0000"/>
                </a:solidFill>
                <a:latin typeface="Calibri (Body)"/>
              </a:rPr>
              <a:t> on a personal computer or embedded system.</a:t>
            </a:r>
          </a:p>
          <a:p>
            <a:pPr>
              <a:lnSpc>
                <a:spcPct val="100000"/>
              </a:lnSpc>
              <a:spcBef>
                <a:spcPts val="150"/>
              </a:spcBef>
              <a:buClrTx/>
              <a:buSzTx/>
            </a:pPr>
            <a:endParaRPr lang="en-US" altLang="en-US" sz="1200" dirty="0"/>
          </a:p>
          <a:p>
            <a:pPr>
              <a:lnSpc>
                <a:spcPct val="100000"/>
              </a:lnSpc>
              <a:spcBef>
                <a:spcPts val="150"/>
              </a:spcBef>
              <a:buClrTx/>
              <a:buSzTx/>
            </a:pPr>
            <a:endParaRPr lang="en-US" altLang="en-US" sz="1200" dirty="0"/>
          </a:p>
        </p:txBody>
      </p:sp>
      <p:sp>
        <p:nvSpPr>
          <p:cNvPr id="45060" name="Rectangle 3">
            <a:extLst>
              <a:ext uri="{FF2B5EF4-FFF2-40B4-BE49-F238E27FC236}">
                <a16:creationId xmlns:a16="http://schemas.microsoft.com/office/drawing/2014/main" id="{DB6B05CD-0C0D-49CE-A6BC-7378CE84D731}"/>
              </a:ext>
            </a:extLst>
          </p:cNvPr>
          <p:cNvSpPr>
            <a:spLocks noChangeArrowheads="1"/>
          </p:cNvSpPr>
          <p:nvPr/>
        </p:nvSpPr>
        <p:spPr bwMode="auto">
          <a:xfrm>
            <a:off x="6552010" y="4683919"/>
            <a:ext cx="2130029" cy="3548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fld id="{F5E3A2A4-06F2-4645-84C1-ADB4BF13E163}" type="slidenum">
              <a:rPr lang="en-US" altLang="en-US" sz="1050">
                <a:solidFill>
                  <a:srgbClr val="000066"/>
                </a:solidFill>
                <a:latin typeface="Times New Roman" panose="02020603050405020304" pitchFamily="18" charset="0"/>
              </a:rPr>
              <a:pPr algn="r" eaLnBrk="1" hangingPunct="1">
                <a:lnSpc>
                  <a:spcPct val="100000"/>
                </a:lnSpc>
                <a:spcBef>
                  <a:spcPct val="0"/>
                </a:spcBef>
              </a:pPr>
              <a:t>13</a:t>
            </a:fld>
            <a:endParaRPr lang="en-US" altLang="en-US" sz="1050">
              <a:solidFill>
                <a:srgbClr val="000066"/>
              </a:solidFill>
              <a:latin typeface="Times New Roman" panose="02020603050405020304" pitchFamily="18" charset="0"/>
            </a:endParaRPr>
          </a:p>
        </p:txBody>
      </p:sp>
      <p:sp>
        <p:nvSpPr>
          <p:cNvPr id="2" name="Rectangle 2">
            <a:extLst>
              <a:ext uri="{FF2B5EF4-FFF2-40B4-BE49-F238E27FC236}">
                <a16:creationId xmlns:a16="http://schemas.microsoft.com/office/drawing/2014/main" id="{D6FF481A-27ED-31C2-2FA6-6120D0773FC7}"/>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1506">
                                            <p:txEl>
                                              <p:pRg st="0" end="0"/>
                                            </p:txEl>
                                          </p:spTgt>
                                        </p:tgtEl>
                                        <p:attrNameLst>
                                          <p:attrName>style.visibility</p:attrName>
                                        </p:attrNameLst>
                                      </p:cBhvr>
                                      <p:to>
                                        <p:strVal val="visible"/>
                                      </p:to>
                                    </p:set>
                                    <p:animEffect transition="in" filter="wipe(up)">
                                      <p:cBhvr additive="repl">
                                        <p:cTn id="7" dur="1000"/>
                                        <p:tgtEl>
                                          <p:spTgt spid="2150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21506">
                                            <p:txEl>
                                              <p:pRg st="1" end="1"/>
                                            </p:txEl>
                                          </p:spTgt>
                                        </p:tgtEl>
                                        <p:attrNameLst>
                                          <p:attrName>style.visibility</p:attrName>
                                        </p:attrNameLst>
                                      </p:cBhvr>
                                      <p:to>
                                        <p:strVal val="visible"/>
                                      </p:to>
                                    </p:set>
                                    <p:animEffect transition="in" filter="wipe(left)">
                                      <p:cBhvr additive="repl">
                                        <p:cTn id="12" dur="1000"/>
                                        <p:tgtEl>
                                          <p:spTgt spid="2150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21506">
                                            <p:txEl>
                                              <p:pRg st="2" end="2"/>
                                            </p:txEl>
                                          </p:spTgt>
                                        </p:tgtEl>
                                        <p:attrNameLst>
                                          <p:attrName>style.visibility</p:attrName>
                                        </p:attrNameLst>
                                      </p:cBhvr>
                                      <p:to>
                                        <p:strVal val="visible"/>
                                      </p:to>
                                    </p:set>
                                    <p:animEffect transition="in" filter="wipe(left)">
                                      <p:cBhvr additive="repl">
                                        <p:cTn id="17" dur="1000"/>
                                        <p:tgtEl>
                                          <p:spTgt spid="2150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additive="repl">
                                        <p:cTn id="21" dur="1" fill="hold">
                                          <p:stCondLst>
                                            <p:cond delay="0"/>
                                          </p:stCondLst>
                                        </p:cTn>
                                        <p:tgtEl>
                                          <p:spTgt spid="21506">
                                            <p:txEl>
                                              <p:pRg st="3" end="3"/>
                                            </p:txEl>
                                          </p:spTgt>
                                        </p:tgtEl>
                                        <p:attrNameLst>
                                          <p:attrName>style.visibility</p:attrName>
                                        </p:attrNameLst>
                                      </p:cBhvr>
                                      <p:to>
                                        <p:strVal val="visible"/>
                                      </p:to>
                                    </p:set>
                                    <p:animEffect transition="in" filter="wipe(left)">
                                      <p:cBhvr additive="repl">
                                        <p:cTn id="22" dur="1000"/>
                                        <p:tgtEl>
                                          <p:spTgt spid="2150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additive="repl">
                                        <p:cTn id="26" dur="1" fill="hold">
                                          <p:stCondLst>
                                            <p:cond delay="0"/>
                                          </p:stCondLst>
                                        </p:cTn>
                                        <p:tgtEl>
                                          <p:spTgt spid="21506">
                                            <p:txEl>
                                              <p:pRg st="4" end="4"/>
                                            </p:txEl>
                                          </p:spTgt>
                                        </p:tgtEl>
                                        <p:attrNameLst>
                                          <p:attrName>style.visibility</p:attrName>
                                        </p:attrNameLst>
                                      </p:cBhvr>
                                      <p:to>
                                        <p:strVal val="visible"/>
                                      </p:to>
                                    </p:set>
                                    <p:animEffect transition="in" filter="wipe(left)">
                                      <p:cBhvr additive="repl">
                                        <p:cTn id="27" dur="1000"/>
                                        <p:tgtEl>
                                          <p:spTgt spid="2150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additive="repl">
                                        <p:cTn id="31" dur="1" fill="hold">
                                          <p:stCondLst>
                                            <p:cond delay="0"/>
                                          </p:stCondLst>
                                        </p:cTn>
                                        <p:tgtEl>
                                          <p:spTgt spid="21506">
                                            <p:txEl>
                                              <p:pRg st="5" end="5"/>
                                            </p:txEl>
                                          </p:spTgt>
                                        </p:tgtEl>
                                        <p:attrNameLst>
                                          <p:attrName>style.visibility</p:attrName>
                                        </p:attrNameLst>
                                      </p:cBhvr>
                                      <p:to>
                                        <p:strVal val="visible"/>
                                      </p:to>
                                    </p:set>
                                    <p:animEffect transition="in" filter="wipe(down)">
                                      <p:cBhvr additive="repl">
                                        <p:cTn id="32" dur="1000"/>
                                        <p:tgtEl>
                                          <p:spTgt spid="2150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
            <a:extLst>
              <a:ext uri="{FF2B5EF4-FFF2-40B4-BE49-F238E27FC236}">
                <a16:creationId xmlns:a16="http://schemas.microsoft.com/office/drawing/2014/main" id="{EEC0FA20-51DE-4279-9325-3E2EEE0F7F87}"/>
              </a:ext>
            </a:extLst>
          </p:cNvPr>
          <p:cNvSpPr>
            <a:spLocks noChangeArrowheads="1"/>
          </p:cNvSpPr>
          <p:nvPr/>
        </p:nvSpPr>
        <p:spPr bwMode="auto">
          <a:xfrm>
            <a:off x="251223" y="195263"/>
            <a:ext cx="8637985"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22530" name="Rectangle 2">
            <a:extLst>
              <a:ext uri="{FF2B5EF4-FFF2-40B4-BE49-F238E27FC236}">
                <a16:creationId xmlns:a16="http://schemas.microsoft.com/office/drawing/2014/main" id="{E7F99E54-6308-4EAA-83E2-6B71EB6E2BF3}"/>
              </a:ext>
            </a:extLst>
          </p:cNvPr>
          <p:cNvSpPr>
            <a:spLocks noChangeArrowheads="1"/>
          </p:cNvSpPr>
          <p:nvPr/>
        </p:nvSpPr>
        <p:spPr bwMode="auto">
          <a:xfrm>
            <a:off x="384084" y="1023134"/>
            <a:ext cx="8637985" cy="3719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42900" indent="-33972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rPr>
              <a:t>An advantage of using </a:t>
            </a:r>
            <a:r>
              <a:rPr lang="en-US" altLang="en-US" sz="1500" b="1" dirty="0">
                <a:solidFill>
                  <a:srgbClr val="000066"/>
                </a:solidFill>
                <a:latin typeface="Calibri (Body)"/>
              </a:rPr>
              <a:t>I and Q signals</a:t>
            </a:r>
            <a:r>
              <a:rPr lang="en-US" altLang="en-US" sz="1500" dirty="0">
                <a:solidFill>
                  <a:srgbClr val="000066"/>
                </a:solidFill>
                <a:latin typeface="Calibri (Body)"/>
              </a:rPr>
              <a:t> in </a:t>
            </a:r>
            <a:r>
              <a:rPr lang="en-US" altLang="en-US" sz="1500" b="1" dirty="0">
                <a:solidFill>
                  <a:srgbClr val="000066"/>
                </a:solidFill>
                <a:latin typeface="Calibri (Body)"/>
              </a:rPr>
              <a:t>software-defined radios</a:t>
            </a:r>
            <a:r>
              <a:rPr lang="en-US" altLang="en-US" sz="1500" dirty="0">
                <a:solidFill>
                  <a:srgbClr val="000066"/>
                </a:solidFill>
                <a:latin typeface="Calibri (Body)"/>
              </a:rPr>
              <a:t> (SDRs) is that all types of modulation can be created with </a:t>
            </a:r>
            <a:r>
              <a:rPr lang="en-US" altLang="en-US" sz="1500" b="1" dirty="0">
                <a:solidFill>
                  <a:srgbClr val="000066"/>
                </a:solidFill>
                <a:latin typeface="Calibri (Body)"/>
              </a:rPr>
              <a:t>appropriate processing</a:t>
            </a:r>
            <a:r>
              <a:rPr lang="en-US" altLang="en-US" sz="1500" dirty="0">
                <a:solidFill>
                  <a:srgbClr val="000066"/>
                </a:solidFill>
                <a:latin typeface="Calibri (Body)"/>
              </a:rPr>
              <a:t>. </a:t>
            </a:r>
            <a:r>
              <a:rPr lang="en-US" altLang="en-US" sz="750" dirty="0">
                <a:solidFill>
                  <a:srgbClr val="000066"/>
                </a:solidFill>
                <a:latin typeface="Calibri (Body)"/>
              </a:rPr>
              <a:t>(G7C10)</a:t>
            </a:r>
          </a:p>
          <a:p>
            <a:pPr>
              <a:lnSpc>
                <a:spcPct val="100000"/>
              </a:lnSpc>
              <a:spcBef>
                <a:spcPts val="150"/>
              </a:spcBef>
              <a:buClrTx/>
              <a:buSzTx/>
            </a:pPr>
            <a:endParaRPr lang="en-US" altLang="en-US" sz="750" dirty="0"/>
          </a:p>
        </p:txBody>
      </p:sp>
      <p:sp>
        <p:nvSpPr>
          <p:cNvPr id="47108" name="Rectangle 3">
            <a:extLst>
              <a:ext uri="{FF2B5EF4-FFF2-40B4-BE49-F238E27FC236}">
                <a16:creationId xmlns:a16="http://schemas.microsoft.com/office/drawing/2014/main" id="{E1372B6B-875A-4B23-A2C7-70C53B087A5E}"/>
              </a:ext>
            </a:extLst>
          </p:cNvPr>
          <p:cNvSpPr>
            <a:spLocks noChangeArrowheads="1"/>
          </p:cNvSpPr>
          <p:nvPr/>
        </p:nvSpPr>
        <p:spPr bwMode="auto">
          <a:xfrm>
            <a:off x="6552010" y="4683919"/>
            <a:ext cx="2130029" cy="3548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fld id="{7036AB3C-01FA-441A-9258-A65BD6F38DCD}" type="slidenum">
              <a:rPr lang="en-US" altLang="en-US" sz="1050">
                <a:solidFill>
                  <a:srgbClr val="000066"/>
                </a:solidFill>
                <a:latin typeface="Times New Roman" panose="02020603050405020304" pitchFamily="18" charset="0"/>
              </a:rPr>
              <a:pPr algn="r" eaLnBrk="1" hangingPunct="1">
                <a:lnSpc>
                  <a:spcPct val="100000"/>
                </a:lnSpc>
                <a:spcBef>
                  <a:spcPct val="0"/>
                </a:spcBef>
              </a:pPr>
              <a:t>14</a:t>
            </a:fld>
            <a:endParaRPr lang="en-US" altLang="en-US" sz="1050">
              <a:solidFill>
                <a:srgbClr val="000066"/>
              </a:solidFill>
              <a:latin typeface="Times New Roman" panose="02020603050405020304" pitchFamily="18" charset="0"/>
            </a:endParaRPr>
          </a:p>
        </p:txBody>
      </p:sp>
      <p:sp>
        <p:nvSpPr>
          <p:cNvPr id="22532" name="Rectangle 4">
            <a:extLst>
              <a:ext uri="{FF2B5EF4-FFF2-40B4-BE49-F238E27FC236}">
                <a16:creationId xmlns:a16="http://schemas.microsoft.com/office/drawing/2014/main" id="{85EBD24E-BD40-40E4-A7B7-1B52815F46CA}"/>
              </a:ext>
            </a:extLst>
          </p:cNvPr>
          <p:cNvSpPr>
            <a:spLocks noChangeArrowheads="1"/>
          </p:cNvSpPr>
          <p:nvPr/>
        </p:nvSpPr>
        <p:spPr bwMode="auto">
          <a:xfrm>
            <a:off x="5802389" y="1870085"/>
            <a:ext cx="2762250" cy="25611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9pPr>
          </a:lstStyle>
          <a:p>
            <a:pPr eaLnBrk="1" hangingPunct="1">
              <a:lnSpc>
                <a:spcPct val="100000"/>
              </a:lnSpc>
              <a:spcBef>
                <a:spcPct val="0"/>
              </a:spcBef>
            </a:pPr>
            <a:r>
              <a:rPr lang="en-US" altLang="en-US" sz="1350" dirty="0">
                <a:solidFill>
                  <a:srgbClr val="FF0000"/>
                </a:solidFill>
              </a:rPr>
              <a:t>A </a:t>
            </a:r>
            <a:r>
              <a:rPr lang="en-US" altLang="en-US" sz="1350" b="1" dirty="0">
                <a:solidFill>
                  <a:srgbClr val="FF0000"/>
                </a:solidFill>
              </a:rPr>
              <a:t>software defined radio</a:t>
            </a:r>
            <a:r>
              <a:rPr lang="en-US" altLang="en-US" sz="1350" dirty="0">
                <a:solidFill>
                  <a:srgbClr val="FF0000"/>
                </a:solidFill>
              </a:rPr>
              <a:t> is one that can be configured to any </a:t>
            </a:r>
            <a:r>
              <a:rPr lang="en-US" altLang="en-US" sz="1350" b="1" dirty="0">
                <a:solidFill>
                  <a:srgbClr val="FF0000"/>
                </a:solidFill>
              </a:rPr>
              <a:t>radio</a:t>
            </a:r>
            <a:r>
              <a:rPr lang="en-US" altLang="en-US" sz="1350" dirty="0">
                <a:solidFill>
                  <a:srgbClr val="FF0000"/>
                </a:solidFill>
              </a:rPr>
              <a:t> or frequency standard through the use of </a:t>
            </a:r>
            <a:r>
              <a:rPr lang="en-US" altLang="en-US" sz="1350" b="1" dirty="0">
                <a:solidFill>
                  <a:srgbClr val="FF0000"/>
                </a:solidFill>
              </a:rPr>
              <a:t>software</a:t>
            </a:r>
            <a:r>
              <a:rPr lang="en-US" altLang="en-US" sz="1350" dirty="0">
                <a:solidFill>
                  <a:srgbClr val="FF0000"/>
                </a:solidFill>
              </a:rPr>
              <a:t>. ... </a:t>
            </a:r>
          </a:p>
          <a:p>
            <a:pPr eaLnBrk="1" hangingPunct="1">
              <a:lnSpc>
                <a:spcPct val="100000"/>
              </a:lnSpc>
              <a:spcBef>
                <a:spcPct val="0"/>
              </a:spcBef>
            </a:pPr>
            <a:endParaRPr lang="en-US" altLang="en-US" sz="1350" dirty="0"/>
          </a:p>
          <a:p>
            <a:pPr eaLnBrk="1" hangingPunct="1">
              <a:lnSpc>
                <a:spcPct val="100000"/>
              </a:lnSpc>
              <a:spcBef>
                <a:spcPct val="0"/>
              </a:spcBef>
            </a:pPr>
            <a:r>
              <a:rPr lang="en-US" altLang="en-US" sz="1350" dirty="0">
                <a:solidFill>
                  <a:srgbClr val="FF0000"/>
                </a:solidFill>
              </a:rPr>
              <a:t>An </a:t>
            </a:r>
            <a:r>
              <a:rPr lang="en-US" altLang="en-US" sz="1350" b="1" dirty="0">
                <a:solidFill>
                  <a:srgbClr val="FF0000"/>
                </a:solidFill>
              </a:rPr>
              <a:t>SDR</a:t>
            </a:r>
            <a:r>
              <a:rPr lang="en-US" altLang="en-US" sz="1350" dirty="0">
                <a:solidFill>
                  <a:srgbClr val="FF0000"/>
                </a:solidFill>
              </a:rPr>
              <a:t> is a </a:t>
            </a:r>
            <a:r>
              <a:rPr lang="en-US" altLang="en-US" sz="1350" b="1" dirty="0">
                <a:solidFill>
                  <a:srgbClr val="FF0000"/>
                </a:solidFill>
              </a:rPr>
              <a:t>radio</a:t>
            </a:r>
            <a:r>
              <a:rPr lang="en-US" altLang="en-US" sz="1350" dirty="0">
                <a:solidFill>
                  <a:srgbClr val="FF0000"/>
                </a:solidFill>
              </a:rPr>
              <a:t> communication system where components that have typically been implemented in hardware such as mixers, filters, amplifiers, modulators, detectors, are instead implemented in </a:t>
            </a:r>
            <a:r>
              <a:rPr lang="en-US" altLang="en-US" sz="1350" b="1" dirty="0">
                <a:solidFill>
                  <a:srgbClr val="FF0000"/>
                </a:solidFill>
              </a:rPr>
              <a:t>software</a:t>
            </a:r>
            <a:r>
              <a:rPr lang="en-US" altLang="en-US" sz="1350" dirty="0">
                <a:solidFill>
                  <a:srgbClr val="FF0000"/>
                </a:solidFill>
              </a:rPr>
              <a:t>.</a:t>
            </a:r>
          </a:p>
        </p:txBody>
      </p:sp>
      <p:pic>
        <p:nvPicPr>
          <p:cNvPr id="34823" name="Picture 7" descr="Image result for software defined radio amazon">
            <a:extLst>
              <a:ext uri="{FF2B5EF4-FFF2-40B4-BE49-F238E27FC236}">
                <a16:creationId xmlns:a16="http://schemas.microsoft.com/office/drawing/2014/main" id="{CD20EB4B-6725-4303-855F-CADAEC94A4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470" y="1748357"/>
            <a:ext cx="4687490" cy="2491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6BC0BFE-D538-4A1A-A8CC-7236068DD7A9}"/>
              </a:ext>
            </a:extLst>
          </p:cNvPr>
          <p:cNvSpPr txBox="1">
            <a:spLocks noChangeArrowheads="1"/>
          </p:cNvSpPr>
          <p:nvPr/>
        </p:nvSpPr>
        <p:spPr bwMode="auto">
          <a:xfrm>
            <a:off x="1658190" y="4292735"/>
            <a:ext cx="26860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200" dirty="0">
                <a:solidFill>
                  <a:srgbClr val="FF0000"/>
                </a:solidFill>
                <a:latin typeface="Calibri (Body)"/>
              </a:rPr>
              <a:t>Software Defined Radio (SDR)</a:t>
            </a:r>
          </a:p>
        </p:txBody>
      </p:sp>
      <p:sp>
        <p:nvSpPr>
          <p:cNvPr id="3" name="Rectangle 2">
            <a:extLst>
              <a:ext uri="{FF2B5EF4-FFF2-40B4-BE49-F238E27FC236}">
                <a16:creationId xmlns:a16="http://schemas.microsoft.com/office/drawing/2014/main" id="{2812D47F-27B8-4CDC-DE6B-129C66C281B1}"/>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2530">
                                            <p:txEl>
                                              <p:pRg st="0" end="0"/>
                                            </p:txEl>
                                          </p:spTgt>
                                        </p:tgtEl>
                                        <p:attrNameLst>
                                          <p:attrName>style.visibility</p:attrName>
                                        </p:attrNameLst>
                                      </p:cBhvr>
                                      <p:to>
                                        <p:strVal val="visible"/>
                                      </p:to>
                                    </p:set>
                                    <p:animEffect transition="in" filter="wipe(up)">
                                      <p:cBhvr additive="repl">
                                        <p:cTn id="7" dur="1000"/>
                                        <p:tgtEl>
                                          <p:spTgt spid="22530">
                                            <p:txEl>
                                              <p:pRg st="0" end="0"/>
                                            </p:txEl>
                                          </p:spTgt>
                                        </p:tgtEl>
                                      </p:cBhvr>
                                    </p:animEffect>
                                  </p:childTnLst>
                                </p:cTn>
                              </p:par>
                            </p:childTnLst>
                          </p:cTn>
                        </p:par>
                        <p:par>
                          <p:cTn id="8" fill="hold" nodeType="afterGroup">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4823"/>
                                        </p:tgtEl>
                                        <p:attrNameLst>
                                          <p:attrName>style.visibility</p:attrName>
                                        </p:attrNameLst>
                                      </p:cBhvr>
                                      <p:to>
                                        <p:strVal val="visible"/>
                                      </p:to>
                                    </p:set>
                                    <p:animEffect transition="in" filter="fade">
                                      <p:cBhvr>
                                        <p:cTn id="11" dur="1000"/>
                                        <p:tgtEl>
                                          <p:spTgt spid="34823"/>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2" fill="hold" nodeType="clickEffect">
                                  <p:stCondLst>
                                    <p:cond delay="0"/>
                                  </p:stCondLst>
                                  <p:childTnLst>
                                    <p:set>
                                      <p:cBhvr additive="repl">
                                        <p:cTn id="18" dur="1" fill="hold">
                                          <p:stCondLst>
                                            <p:cond delay="0"/>
                                          </p:stCondLst>
                                        </p:cTn>
                                        <p:tgtEl>
                                          <p:spTgt spid="22532">
                                            <p:txEl>
                                              <p:pRg st="0" end="0"/>
                                            </p:txEl>
                                          </p:spTgt>
                                        </p:tgtEl>
                                        <p:attrNameLst>
                                          <p:attrName>style.visibility</p:attrName>
                                        </p:attrNameLst>
                                      </p:cBhvr>
                                      <p:to>
                                        <p:strVal val="visible"/>
                                      </p:to>
                                    </p:set>
                                    <p:animEffect transition="in" filter="wipe(right)">
                                      <p:cBhvr additive="repl">
                                        <p:cTn id="19" dur="1000"/>
                                        <p:tgtEl>
                                          <p:spTgt spid="22532">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nodeType="clickEffect">
                                  <p:stCondLst>
                                    <p:cond delay="0"/>
                                  </p:stCondLst>
                                  <p:childTnLst>
                                    <p:set>
                                      <p:cBhvr additive="repl">
                                        <p:cTn id="23" dur="1" fill="hold">
                                          <p:stCondLst>
                                            <p:cond delay="0"/>
                                          </p:stCondLst>
                                        </p:cTn>
                                        <p:tgtEl>
                                          <p:spTgt spid="22532">
                                            <p:txEl>
                                              <p:pRg st="2" end="2"/>
                                            </p:txEl>
                                          </p:spTgt>
                                        </p:tgtEl>
                                        <p:attrNameLst>
                                          <p:attrName>style.visibility</p:attrName>
                                        </p:attrNameLst>
                                      </p:cBhvr>
                                      <p:to>
                                        <p:strVal val="visible"/>
                                      </p:to>
                                    </p:set>
                                    <p:animEffect transition="in" filter="wipe(down)">
                                      <p:cBhvr additive="repl">
                                        <p:cTn id="24" dur="1000"/>
                                        <p:tgtEl>
                                          <p:spTgt spid="2253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
            <a:extLst>
              <a:ext uri="{FF2B5EF4-FFF2-40B4-BE49-F238E27FC236}">
                <a16:creationId xmlns:a16="http://schemas.microsoft.com/office/drawing/2014/main" id="{88F72871-9BB5-4514-948C-198985695541}"/>
              </a:ext>
            </a:extLst>
          </p:cNvPr>
          <p:cNvSpPr>
            <a:spLocks noChangeArrowheads="1"/>
          </p:cNvSpPr>
          <p:nvPr/>
        </p:nvSpPr>
        <p:spPr bwMode="auto">
          <a:xfrm>
            <a:off x="251223" y="195263"/>
            <a:ext cx="8637985" cy="6500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23554" name="Rectangle 2">
            <a:extLst>
              <a:ext uri="{FF2B5EF4-FFF2-40B4-BE49-F238E27FC236}">
                <a16:creationId xmlns:a16="http://schemas.microsoft.com/office/drawing/2014/main" id="{EE4AC56B-88BF-49BC-A950-0CFF44002081}"/>
              </a:ext>
            </a:extLst>
          </p:cNvPr>
          <p:cNvSpPr>
            <a:spLocks noChangeArrowheads="1"/>
          </p:cNvSpPr>
          <p:nvPr/>
        </p:nvSpPr>
        <p:spPr bwMode="auto">
          <a:xfrm>
            <a:off x="141090" y="736402"/>
            <a:ext cx="8858249" cy="4056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42900" indent="-33972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2pPr>
            <a:lvl3pPr indent="-225425">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rPr>
              <a:t>There is a </a:t>
            </a:r>
            <a:r>
              <a:rPr lang="en-US" altLang="en-US" sz="1500" b="1" dirty="0">
                <a:solidFill>
                  <a:srgbClr val="000066"/>
                </a:solidFill>
                <a:latin typeface="Calibri (Body)"/>
              </a:rPr>
              <a:t>90 degree</a:t>
            </a:r>
            <a:r>
              <a:rPr lang="en-US" altLang="en-US" sz="1500" dirty="0">
                <a:solidFill>
                  <a:srgbClr val="000066"/>
                </a:solidFill>
                <a:latin typeface="Calibri (Body)"/>
              </a:rPr>
              <a:t> phase difference between the </a:t>
            </a:r>
            <a:r>
              <a:rPr lang="en-US" altLang="en-US" sz="1500" b="1" dirty="0">
                <a:solidFill>
                  <a:srgbClr val="000066"/>
                </a:solidFill>
                <a:latin typeface="Calibri (Body)"/>
              </a:rPr>
              <a:t>I and Q signals</a:t>
            </a:r>
            <a:r>
              <a:rPr lang="en-US" altLang="en-US" sz="1500" dirty="0">
                <a:solidFill>
                  <a:srgbClr val="000066"/>
                </a:solidFill>
                <a:latin typeface="Calibri (Body)"/>
              </a:rPr>
              <a:t> that software-defined radio equipment </a:t>
            </a:r>
            <a:r>
              <a:rPr lang="en-US" altLang="en-US" sz="1500" b="1" dirty="0">
                <a:solidFill>
                  <a:srgbClr val="000066"/>
                </a:solidFill>
                <a:latin typeface="Calibri (Body)"/>
              </a:rPr>
              <a:t>uses for modulation and demodulation</a:t>
            </a:r>
            <a:r>
              <a:rPr lang="en-US" altLang="en-US" sz="1500" dirty="0">
                <a:solidFill>
                  <a:srgbClr val="000066"/>
                </a:solidFill>
                <a:latin typeface="Calibri (Body)"/>
              </a:rPr>
              <a:t>. </a:t>
            </a:r>
            <a:r>
              <a:rPr lang="en-US" altLang="en-US" sz="750" dirty="0">
                <a:solidFill>
                  <a:srgbClr val="000066"/>
                </a:solidFill>
                <a:latin typeface="Calibri (Body)"/>
              </a:rPr>
              <a:t>(G7C09)</a:t>
            </a:r>
          </a:p>
          <a:p>
            <a:pPr>
              <a:lnSpc>
                <a:spcPct val="100000"/>
              </a:lnSpc>
              <a:spcBef>
                <a:spcPts val="122"/>
              </a:spcBef>
              <a:buClrTx/>
              <a:buSzTx/>
            </a:pPr>
            <a:endParaRPr lang="en-US" altLang="en-US" sz="750" dirty="0">
              <a:latin typeface="Calibri (Body)"/>
            </a:endParaRP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rPr>
              <a:t>The combination of a </a:t>
            </a:r>
            <a:r>
              <a:rPr lang="en-US" altLang="en-US" sz="1500" b="1" dirty="0">
                <a:solidFill>
                  <a:srgbClr val="000066"/>
                </a:solidFill>
                <a:latin typeface="Calibri (Body)"/>
              </a:rPr>
              <a:t>mixer’s Local Oscillator</a:t>
            </a:r>
            <a:r>
              <a:rPr lang="en-US" altLang="en-US" sz="1500" dirty="0">
                <a:solidFill>
                  <a:srgbClr val="000066"/>
                </a:solidFill>
                <a:latin typeface="Calibri (Body)"/>
              </a:rPr>
              <a:t> (LO) and </a:t>
            </a:r>
            <a:r>
              <a:rPr lang="en-US" altLang="en-US" sz="1500" b="1" dirty="0">
                <a:solidFill>
                  <a:srgbClr val="000066"/>
                </a:solidFill>
                <a:latin typeface="Calibri (Body)"/>
              </a:rPr>
              <a:t>RF input frequencies</a:t>
            </a:r>
            <a:r>
              <a:rPr lang="en-US" altLang="en-US" sz="1500" dirty="0">
                <a:solidFill>
                  <a:srgbClr val="000066"/>
                </a:solidFill>
                <a:latin typeface="Calibri (Body)"/>
              </a:rPr>
              <a:t> produce the </a:t>
            </a:r>
            <a:r>
              <a:rPr lang="en-US" altLang="en-US" sz="1500" b="1" dirty="0">
                <a:solidFill>
                  <a:srgbClr val="000066"/>
                </a:solidFill>
                <a:latin typeface="Calibri (Body)"/>
              </a:rPr>
              <a:t>sum and difference </a:t>
            </a:r>
            <a:r>
              <a:rPr lang="en-US" altLang="en-US" sz="1500" dirty="0">
                <a:solidFill>
                  <a:srgbClr val="000066"/>
                </a:solidFill>
                <a:latin typeface="Calibri (Body)"/>
              </a:rPr>
              <a:t>in the output. </a:t>
            </a:r>
            <a:r>
              <a:rPr lang="en-US" altLang="en-US" sz="750" dirty="0">
                <a:solidFill>
                  <a:srgbClr val="000066"/>
                </a:solidFill>
                <a:latin typeface="Calibri (Body)"/>
              </a:rPr>
              <a:t>(G8B11)</a:t>
            </a:r>
          </a:p>
          <a:p>
            <a:pPr>
              <a:lnSpc>
                <a:spcPct val="100000"/>
              </a:lnSpc>
              <a:spcBef>
                <a:spcPts val="150"/>
              </a:spcBef>
              <a:buClrTx/>
              <a:buSzTx/>
            </a:pPr>
            <a:endParaRPr lang="en-US" altLang="en-US" sz="750" dirty="0">
              <a:latin typeface="Calibri (Body)"/>
            </a:endParaRP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rPr>
              <a:t>If a receiver mixes a 13.800 MHz VFO with a 14.255 MHz received signal to produce a 455 kHz intermediate frequency (IF) signal, a 13.345 MHz signal will produce an </a:t>
            </a:r>
            <a:r>
              <a:rPr lang="en-US" altLang="en-US" sz="1500" b="1" dirty="0">
                <a:solidFill>
                  <a:srgbClr val="000066"/>
                </a:solidFill>
                <a:latin typeface="Calibri (Body)"/>
              </a:rPr>
              <a:t>image response</a:t>
            </a:r>
            <a:r>
              <a:rPr lang="en-US" altLang="en-US" sz="1500" dirty="0">
                <a:solidFill>
                  <a:srgbClr val="000066"/>
                </a:solidFill>
                <a:latin typeface="Calibri (Body)"/>
              </a:rPr>
              <a:t> in the receiver. </a:t>
            </a:r>
            <a:r>
              <a:rPr lang="en-US" altLang="en-US" sz="750" dirty="0">
                <a:solidFill>
                  <a:srgbClr val="000066"/>
                </a:solidFill>
                <a:latin typeface="Calibri (Body)"/>
              </a:rPr>
              <a:t>(G8B02)</a:t>
            </a:r>
          </a:p>
          <a:p>
            <a:pPr lvl="1">
              <a:lnSpc>
                <a:spcPct val="100000"/>
              </a:lnSpc>
              <a:spcBef>
                <a:spcPts val="300"/>
              </a:spcBef>
              <a:buClr>
                <a:srgbClr val="FF1515"/>
              </a:buClr>
              <a:buFont typeface="Arial" panose="020B0604020202020204" pitchFamily="34" charset="0"/>
              <a:buChar char="•"/>
            </a:pPr>
            <a:r>
              <a:rPr lang="en-US" altLang="en-US" sz="1200" dirty="0">
                <a:solidFill>
                  <a:srgbClr val="FF0000"/>
                </a:solidFill>
                <a:latin typeface="Calibri (Body)"/>
              </a:rPr>
              <a:t>13.800 MHz minus 455 kHz is 13.345 MHz, the lower image response frequency.</a:t>
            </a:r>
            <a:endParaRPr lang="en-US" altLang="en-US" sz="1200" dirty="0">
              <a:solidFill>
                <a:srgbClr val="000066"/>
              </a:solidFill>
              <a:latin typeface="Calibri (Body)"/>
            </a:endParaRPr>
          </a:p>
          <a:p>
            <a:pPr lvl="1">
              <a:lnSpc>
                <a:spcPct val="100000"/>
              </a:lnSpc>
              <a:spcBef>
                <a:spcPts val="300"/>
              </a:spcBef>
              <a:buClr>
                <a:srgbClr val="FF1515"/>
              </a:buClr>
              <a:buFont typeface="Arial" panose="020B0604020202020204" pitchFamily="34" charset="0"/>
              <a:buChar char="•"/>
            </a:pPr>
            <a:r>
              <a:rPr lang="en-US" altLang="en-US" sz="1200" dirty="0">
                <a:solidFill>
                  <a:srgbClr val="FF0000"/>
                </a:solidFill>
                <a:latin typeface="Calibri (Body)"/>
              </a:rPr>
              <a:t>To prevent this many receivers use a tuned preamplifier before the mixer input (</a:t>
            </a:r>
            <a:r>
              <a:rPr lang="en-US" altLang="en-US" sz="900" dirty="0">
                <a:solidFill>
                  <a:srgbClr val="FF0000"/>
                </a:solidFill>
                <a:latin typeface="Calibri (Body)"/>
              </a:rPr>
              <a:t>sometimes called a pre-selector</a:t>
            </a:r>
            <a:r>
              <a:rPr lang="en-US" altLang="en-US" sz="1200" dirty="0">
                <a:solidFill>
                  <a:srgbClr val="FF0000"/>
                </a:solidFill>
                <a:latin typeface="Calibri (Body)"/>
              </a:rPr>
              <a:t>).</a:t>
            </a:r>
            <a:r>
              <a:rPr lang="en-US" altLang="en-US" sz="1200" dirty="0">
                <a:solidFill>
                  <a:srgbClr val="000066"/>
                </a:solidFill>
                <a:latin typeface="Calibri (Body)"/>
              </a:rPr>
              <a:t> </a:t>
            </a:r>
          </a:p>
          <a:p>
            <a:pPr lvl="1">
              <a:lnSpc>
                <a:spcPct val="100000"/>
              </a:lnSpc>
              <a:spcBef>
                <a:spcPts val="300"/>
              </a:spcBef>
              <a:buClr>
                <a:srgbClr val="FF1515"/>
              </a:buClr>
              <a:buFont typeface="Arial" panose="020B0604020202020204" pitchFamily="34" charset="0"/>
              <a:buChar char="•"/>
            </a:pPr>
            <a:endParaRPr lang="en-US" altLang="en-US" sz="1050" dirty="0">
              <a:solidFill>
                <a:srgbClr val="000066"/>
              </a:solidFill>
              <a:latin typeface="Calibri (Body)"/>
            </a:endParaRP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rPr>
              <a:t>An advantage of a receiver </a:t>
            </a:r>
            <a:r>
              <a:rPr lang="en-US" altLang="en-US" sz="1500" b="1" dirty="0">
                <a:solidFill>
                  <a:srgbClr val="000066"/>
                </a:solidFill>
                <a:latin typeface="Calibri (Body)"/>
              </a:rPr>
              <a:t>D</a:t>
            </a:r>
            <a:r>
              <a:rPr lang="en-US" altLang="en-US" sz="1500" dirty="0">
                <a:solidFill>
                  <a:srgbClr val="000066"/>
                </a:solidFill>
                <a:latin typeface="Calibri (Body)"/>
              </a:rPr>
              <a:t>igital </a:t>
            </a:r>
            <a:r>
              <a:rPr lang="en-US" altLang="en-US" sz="1500" b="1" dirty="0">
                <a:solidFill>
                  <a:srgbClr val="000066"/>
                </a:solidFill>
                <a:latin typeface="Calibri (Body)"/>
              </a:rPr>
              <a:t>S</a:t>
            </a:r>
            <a:r>
              <a:rPr lang="en-US" altLang="en-US" sz="1500" dirty="0">
                <a:solidFill>
                  <a:srgbClr val="000066"/>
                </a:solidFill>
                <a:latin typeface="Calibri (Body)"/>
              </a:rPr>
              <a:t>ignal </a:t>
            </a:r>
            <a:r>
              <a:rPr lang="en-US" altLang="en-US" sz="1500" b="1" dirty="0">
                <a:solidFill>
                  <a:srgbClr val="000066"/>
                </a:solidFill>
                <a:latin typeface="Calibri (Body)"/>
              </a:rPr>
              <a:t>P</a:t>
            </a:r>
            <a:r>
              <a:rPr lang="en-US" altLang="en-US" sz="1500" dirty="0">
                <a:solidFill>
                  <a:srgbClr val="000066"/>
                </a:solidFill>
                <a:latin typeface="Calibri (Body)"/>
              </a:rPr>
              <a:t>rocessor IF filter as compared to an analog filter is that </a:t>
            </a:r>
            <a:r>
              <a:rPr lang="en-US" altLang="en-US" sz="1500" b="1" dirty="0">
                <a:solidFill>
                  <a:srgbClr val="000066"/>
                </a:solidFill>
                <a:latin typeface="Calibri (Body)"/>
              </a:rPr>
              <a:t>a wide range of filter bandwidths and shapes can be created</a:t>
            </a:r>
            <a:r>
              <a:rPr lang="en-US" altLang="en-US" sz="1500" dirty="0">
                <a:solidFill>
                  <a:srgbClr val="000066"/>
                </a:solidFill>
                <a:latin typeface="Calibri (Body)"/>
              </a:rPr>
              <a:t>. </a:t>
            </a:r>
            <a:r>
              <a:rPr lang="en-US" altLang="en-US" sz="750" dirty="0">
                <a:solidFill>
                  <a:srgbClr val="000066"/>
                </a:solidFill>
                <a:latin typeface="Calibri (Body)"/>
              </a:rPr>
              <a:t>(G4C12)</a:t>
            </a:r>
            <a:r>
              <a:rPr lang="en-US" altLang="en-US" sz="1500" dirty="0">
                <a:solidFill>
                  <a:srgbClr val="000066"/>
                </a:solidFill>
                <a:latin typeface="Calibri (Body)"/>
              </a:rPr>
              <a:t> </a:t>
            </a:r>
          </a:p>
          <a:p>
            <a:pPr>
              <a:lnSpc>
                <a:spcPct val="100000"/>
              </a:lnSpc>
              <a:spcBef>
                <a:spcPts val="300"/>
              </a:spcBef>
              <a:buClr>
                <a:srgbClr val="FF1515"/>
              </a:buClr>
              <a:buFont typeface="Wingdings" panose="05000000000000000000" pitchFamily="2" charset="2"/>
              <a:buChar char=""/>
            </a:pPr>
            <a:endParaRPr lang="en-US" altLang="en-US" sz="1350" dirty="0">
              <a:solidFill>
                <a:srgbClr val="000066"/>
              </a:solidFill>
              <a:latin typeface="Calibri (Body)"/>
            </a:endParaRP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rPr>
              <a:t>As the noise reduction control level in a receiver is increased the received </a:t>
            </a:r>
            <a:r>
              <a:rPr lang="en-US" altLang="en-US" sz="1500" b="1" dirty="0">
                <a:solidFill>
                  <a:srgbClr val="000066"/>
                </a:solidFill>
                <a:latin typeface="Calibri (Body)"/>
              </a:rPr>
              <a:t>signals may become distorted</a:t>
            </a:r>
            <a:r>
              <a:rPr lang="en-US" altLang="en-US" sz="1500" dirty="0">
                <a:solidFill>
                  <a:srgbClr val="000066"/>
                </a:solidFill>
                <a:latin typeface="Calibri (Body)"/>
              </a:rPr>
              <a:t>. </a:t>
            </a:r>
            <a:r>
              <a:rPr lang="en-US" altLang="en-US" sz="750" dirty="0">
                <a:solidFill>
                  <a:srgbClr val="000066"/>
                </a:solidFill>
                <a:latin typeface="Calibri (Body)"/>
              </a:rPr>
              <a:t>(G4A17)</a:t>
            </a:r>
          </a:p>
          <a:p>
            <a:pPr>
              <a:lnSpc>
                <a:spcPct val="100000"/>
              </a:lnSpc>
              <a:spcBef>
                <a:spcPts val="150"/>
              </a:spcBef>
              <a:buClrTx/>
              <a:buSzTx/>
            </a:pPr>
            <a:endParaRPr lang="en-US" altLang="en-US" sz="750" dirty="0"/>
          </a:p>
          <a:p>
            <a:pPr>
              <a:lnSpc>
                <a:spcPct val="100000"/>
              </a:lnSpc>
              <a:spcBef>
                <a:spcPts val="272"/>
              </a:spcBef>
              <a:buClrTx/>
              <a:buSzTx/>
            </a:pPr>
            <a:endParaRPr lang="en-US" altLang="en-US" sz="750" dirty="0"/>
          </a:p>
          <a:p>
            <a:pPr>
              <a:lnSpc>
                <a:spcPct val="100000"/>
              </a:lnSpc>
              <a:spcBef>
                <a:spcPts val="300"/>
              </a:spcBef>
              <a:buClrTx/>
              <a:buSzTx/>
            </a:pPr>
            <a:endParaRPr lang="en-US" altLang="en-US" sz="750" dirty="0"/>
          </a:p>
        </p:txBody>
      </p:sp>
      <p:sp>
        <p:nvSpPr>
          <p:cNvPr id="49156" name="Rectangle 3">
            <a:extLst>
              <a:ext uri="{FF2B5EF4-FFF2-40B4-BE49-F238E27FC236}">
                <a16:creationId xmlns:a16="http://schemas.microsoft.com/office/drawing/2014/main" id="{7B5F7E24-08C3-4095-BECB-85371723FC1F}"/>
              </a:ext>
            </a:extLst>
          </p:cNvPr>
          <p:cNvSpPr>
            <a:spLocks noChangeArrowheads="1"/>
          </p:cNvSpPr>
          <p:nvPr/>
        </p:nvSpPr>
        <p:spPr bwMode="auto">
          <a:xfrm>
            <a:off x="6552010" y="4683919"/>
            <a:ext cx="2131219" cy="355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fld id="{EA0C18F3-5FB3-44EB-AE5B-C3006AE3C8C5}" type="slidenum">
              <a:rPr lang="en-US" altLang="en-US" sz="1050">
                <a:solidFill>
                  <a:srgbClr val="000066"/>
                </a:solidFill>
                <a:latin typeface="Times New Roman" panose="02020603050405020304" pitchFamily="18" charset="0"/>
              </a:rPr>
              <a:pPr algn="r" eaLnBrk="1" hangingPunct="1">
                <a:lnSpc>
                  <a:spcPct val="100000"/>
                </a:lnSpc>
                <a:spcBef>
                  <a:spcPct val="0"/>
                </a:spcBef>
              </a:pPr>
              <a:t>15</a:t>
            </a:fld>
            <a:endParaRPr lang="en-US" altLang="en-US" sz="1050">
              <a:solidFill>
                <a:srgbClr val="000066"/>
              </a:solidFill>
              <a:latin typeface="Times New Roman" panose="02020603050405020304" pitchFamily="18" charset="0"/>
            </a:endParaRPr>
          </a:p>
        </p:txBody>
      </p:sp>
      <p:sp>
        <p:nvSpPr>
          <p:cNvPr id="2" name="Rectangle 2">
            <a:extLst>
              <a:ext uri="{FF2B5EF4-FFF2-40B4-BE49-F238E27FC236}">
                <a16:creationId xmlns:a16="http://schemas.microsoft.com/office/drawing/2014/main" id="{988FAE8D-1ACA-B9A9-0D11-EFE78F9A4369}"/>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3554">
                                            <p:txEl>
                                              <p:pRg st="0" end="0"/>
                                            </p:txEl>
                                          </p:spTgt>
                                        </p:tgtEl>
                                        <p:attrNameLst>
                                          <p:attrName>style.visibility</p:attrName>
                                        </p:attrNameLst>
                                      </p:cBhvr>
                                      <p:to>
                                        <p:strVal val="visible"/>
                                      </p:to>
                                    </p:set>
                                    <p:animEffect transition="in" filter="wipe(up)">
                                      <p:cBhvr additive="repl">
                                        <p:cTn id="7" dur="1000"/>
                                        <p:tgtEl>
                                          <p:spTgt spid="2355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100"/>
                                  </p:stCondLst>
                                  <p:childTnLst>
                                    <p:set>
                                      <p:cBhvr additive="repl">
                                        <p:cTn id="11" dur="1" fill="hold">
                                          <p:stCondLst>
                                            <p:cond delay="0"/>
                                          </p:stCondLst>
                                        </p:cTn>
                                        <p:tgtEl>
                                          <p:spTgt spid="23554">
                                            <p:txEl>
                                              <p:pRg st="2" end="2"/>
                                            </p:txEl>
                                          </p:spTgt>
                                        </p:tgtEl>
                                        <p:attrNameLst>
                                          <p:attrName>style.visibility</p:attrName>
                                        </p:attrNameLst>
                                      </p:cBhvr>
                                      <p:to>
                                        <p:strVal val="visible"/>
                                      </p:to>
                                    </p:set>
                                    <p:animEffect transition="in" filter="wipe(left)">
                                      <p:cBhvr additive="repl">
                                        <p:cTn id="12" dur="1000"/>
                                        <p:tgtEl>
                                          <p:spTgt spid="2355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23554">
                                            <p:txEl>
                                              <p:pRg st="4" end="4"/>
                                            </p:txEl>
                                          </p:spTgt>
                                        </p:tgtEl>
                                        <p:attrNameLst>
                                          <p:attrName>style.visibility</p:attrName>
                                        </p:attrNameLst>
                                      </p:cBhvr>
                                      <p:to>
                                        <p:strVal val="visible"/>
                                      </p:to>
                                    </p:set>
                                    <p:animEffect transition="in" filter="wipe(left)">
                                      <p:cBhvr additive="repl">
                                        <p:cTn id="17" dur="1000"/>
                                        <p:tgtEl>
                                          <p:spTgt spid="2355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additive="repl">
                                        <p:cTn id="21" dur="1" fill="hold">
                                          <p:stCondLst>
                                            <p:cond delay="0"/>
                                          </p:stCondLst>
                                        </p:cTn>
                                        <p:tgtEl>
                                          <p:spTgt spid="23554">
                                            <p:txEl>
                                              <p:pRg st="5" end="5"/>
                                            </p:txEl>
                                          </p:spTgt>
                                        </p:tgtEl>
                                        <p:attrNameLst>
                                          <p:attrName>style.visibility</p:attrName>
                                        </p:attrNameLst>
                                      </p:cBhvr>
                                      <p:to>
                                        <p:strVal val="visible"/>
                                      </p:to>
                                    </p:set>
                                    <p:animEffect transition="in" filter="wipe(left)">
                                      <p:cBhvr additive="repl">
                                        <p:cTn id="22" dur="1000"/>
                                        <p:tgtEl>
                                          <p:spTgt spid="2355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additive="repl">
                                        <p:cTn id="26" dur="1" fill="hold">
                                          <p:stCondLst>
                                            <p:cond delay="0"/>
                                          </p:stCondLst>
                                        </p:cTn>
                                        <p:tgtEl>
                                          <p:spTgt spid="23554">
                                            <p:txEl>
                                              <p:pRg st="6" end="6"/>
                                            </p:txEl>
                                          </p:spTgt>
                                        </p:tgtEl>
                                        <p:attrNameLst>
                                          <p:attrName>style.visibility</p:attrName>
                                        </p:attrNameLst>
                                      </p:cBhvr>
                                      <p:to>
                                        <p:strVal val="visible"/>
                                      </p:to>
                                    </p:set>
                                    <p:animEffect transition="in" filter="wipe(left)">
                                      <p:cBhvr additive="repl">
                                        <p:cTn id="27" dur="1000"/>
                                        <p:tgtEl>
                                          <p:spTgt spid="23554">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additive="repl">
                                        <p:cTn id="31" dur="1" fill="hold">
                                          <p:stCondLst>
                                            <p:cond delay="0"/>
                                          </p:stCondLst>
                                        </p:cTn>
                                        <p:tgtEl>
                                          <p:spTgt spid="23554">
                                            <p:txEl>
                                              <p:pRg st="8" end="8"/>
                                            </p:txEl>
                                          </p:spTgt>
                                        </p:tgtEl>
                                        <p:attrNameLst>
                                          <p:attrName>style.visibility</p:attrName>
                                        </p:attrNameLst>
                                      </p:cBhvr>
                                      <p:to>
                                        <p:strVal val="visible"/>
                                      </p:to>
                                    </p:set>
                                    <p:animEffect transition="in" filter="wipe(left)">
                                      <p:cBhvr additive="repl">
                                        <p:cTn id="32" dur="1000"/>
                                        <p:tgtEl>
                                          <p:spTgt spid="23554">
                                            <p:txEl>
                                              <p:pRg st="8" end="8"/>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nodeType="clickEffect">
                                  <p:stCondLst>
                                    <p:cond delay="0"/>
                                  </p:stCondLst>
                                  <p:childTnLst>
                                    <p:set>
                                      <p:cBhvr additive="repl">
                                        <p:cTn id="36" dur="1" fill="hold">
                                          <p:stCondLst>
                                            <p:cond delay="0"/>
                                          </p:stCondLst>
                                        </p:cTn>
                                        <p:tgtEl>
                                          <p:spTgt spid="23554">
                                            <p:txEl>
                                              <p:pRg st="10" end="10"/>
                                            </p:txEl>
                                          </p:spTgt>
                                        </p:tgtEl>
                                        <p:attrNameLst>
                                          <p:attrName>style.visibility</p:attrName>
                                        </p:attrNameLst>
                                      </p:cBhvr>
                                      <p:to>
                                        <p:strVal val="visible"/>
                                      </p:to>
                                    </p:set>
                                    <p:animEffect transition="in" filter="wipe(down)">
                                      <p:cBhvr additive="repl">
                                        <p:cTn id="37" dur="1000"/>
                                        <p:tgtEl>
                                          <p:spTgt spid="2355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
            <a:extLst>
              <a:ext uri="{FF2B5EF4-FFF2-40B4-BE49-F238E27FC236}">
                <a16:creationId xmlns:a16="http://schemas.microsoft.com/office/drawing/2014/main" id="{B6CE7A19-3AF0-42FB-B286-D7F7F5353644}"/>
              </a:ext>
            </a:extLst>
          </p:cNvPr>
          <p:cNvSpPr>
            <a:spLocks noChangeArrowheads="1"/>
          </p:cNvSpPr>
          <p:nvPr/>
        </p:nvSpPr>
        <p:spPr bwMode="auto">
          <a:xfrm>
            <a:off x="251223" y="195263"/>
            <a:ext cx="8637985"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24578" name="Rectangle 2">
            <a:extLst>
              <a:ext uri="{FF2B5EF4-FFF2-40B4-BE49-F238E27FC236}">
                <a16:creationId xmlns:a16="http://schemas.microsoft.com/office/drawing/2014/main" id="{05360CB0-450C-41D6-89D5-2081EBA588D0}"/>
              </a:ext>
            </a:extLst>
          </p:cNvPr>
          <p:cNvSpPr>
            <a:spLocks noChangeArrowheads="1"/>
          </p:cNvSpPr>
          <p:nvPr/>
        </p:nvSpPr>
        <p:spPr bwMode="auto">
          <a:xfrm>
            <a:off x="661529" y="882589"/>
            <a:ext cx="7779086" cy="3719513"/>
          </a:xfrm>
          <a:prstGeom prst="rect">
            <a:avLst/>
          </a:prstGeom>
          <a:noFill/>
          <a:ln>
            <a:noFill/>
          </a:ln>
          <a:effectLst/>
        </p:spPr>
        <p:txBody>
          <a:bodyPr lIns="67500" tIns="33750" rIns="67500" bIns="33750"/>
          <a:lstStyle>
            <a:lvl1pPr marL="342900" indent="-339725">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9pPr>
          </a:lstStyle>
          <a:p>
            <a:pPr>
              <a:spcBef>
                <a:spcPts val="300"/>
              </a:spcBef>
              <a:buClr>
                <a:srgbClr val="FF1515"/>
              </a:buClr>
              <a:buSzPct val="100000"/>
              <a:buFont typeface="Wingdings" panose="05000000000000000000" pitchFamily="2" charset="2"/>
              <a:buChar char=""/>
              <a:defRPr/>
            </a:pPr>
            <a:r>
              <a:rPr lang="en-US" altLang="en-US" sz="1500" dirty="0">
                <a:solidFill>
                  <a:srgbClr val="000066"/>
                </a:solidFill>
                <a:latin typeface="Calibri (Body)"/>
              </a:rPr>
              <a:t>One reason to use the </a:t>
            </a:r>
            <a:r>
              <a:rPr lang="en-US" altLang="en-US" sz="1500" b="1" dirty="0">
                <a:solidFill>
                  <a:srgbClr val="000066"/>
                </a:solidFill>
                <a:latin typeface="Calibri (Body)"/>
              </a:rPr>
              <a:t>attenuator function </a:t>
            </a:r>
            <a:r>
              <a:rPr lang="en-US" altLang="en-US" sz="1500" dirty="0">
                <a:solidFill>
                  <a:srgbClr val="000066"/>
                </a:solidFill>
                <a:latin typeface="Calibri (Body)"/>
              </a:rPr>
              <a:t>that is present on many HF transceivers is </a:t>
            </a:r>
            <a:r>
              <a:rPr lang="en-US" altLang="en-US" sz="1500" b="1" dirty="0">
                <a:solidFill>
                  <a:srgbClr val="000066"/>
                </a:solidFill>
                <a:latin typeface="Calibri (Body)"/>
              </a:rPr>
              <a:t>to reduce signal overload due to strong incoming signals</a:t>
            </a:r>
            <a:r>
              <a:rPr lang="en-US" altLang="en-US" sz="1500" dirty="0">
                <a:solidFill>
                  <a:srgbClr val="000066"/>
                </a:solidFill>
                <a:latin typeface="Calibri (Body)"/>
              </a:rPr>
              <a:t>. </a:t>
            </a:r>
            <a:r>
              <a:rPr lang="en-US" altLang="en-US" sz="750" dirty="0">
                <a:solidFill>
                  <a:srgbClr val="000066"/>
                </a:solidFill>
                <a:latin typeface="Calibri (Body)"/>
              </a:rPr>
              <a:t>(G4A13)</a:t>
            </a:r>
            <a:r>
              <a:rPr lang="en-US" altLang="en-US" sz="1500" dirty="0">
                <a:solidFill>
                  <a:srgbClr val="000066"/>
                </a:solidFill>
                <a:latin typeface="Calibri (Body)"/>
              </a:rPr>
              <a:t> </a:t>
            </a:r>
          </a:p>
          <a:p>
            <a:pPr>
              <a:spcBef>
                <a:spcPts val="300"/>
              </a:spcBef>
              <a:defRPr/>
            </a:pPr>
            <a:endParaRPr lang="en-US" altLang="en-US" sz="1500" dirty="0"/>
          </a:p>
          <a:p>
            <a:pPr>
              <a:spcBef>
                <a:spcPts val="300"/>
              </a:spcBef>
              <a:defRPr/>
            </a:pPr>
            <a:endParaRPr lang="en-US" altLang="en-US" sz="1500" dirty="0"/>
          </a:p>
          <a:p>
            <a:pPr>
              <a:spcBef>
                <a:spcPts val="300"/>
              </a:spcBef>
              <a:defRPr/>
            </a:pPr>
            <a:endParaRPr lang="en-US" altLang="en-US" sz="1500" dirty="0"/>
          </a:p>
          <a:p>
            <a:pPr>
              <a:spcBef>
                <a:spcPts val="300"/>
              </a:spcBef>
              <a:defRPr/>
            </a:pPr>
            <a:endParaRPr lang="en-US" altLang="en-US" sz="1500" dirty="0"/>
          </a:p>
          <a:p>
            <a:pPr>
              <a:spcBef>
                <a:spcPts val="300"/>
              </a:spcBef>
              <a:defRPr/>
            </a:pPr>
            <a:endParaRPr lang="en-US" altLang="en-US" sz="1500" dirty="0"/>
          </a:p>
          <a:p>
            <a:pPr indent="-253604">
              <a:spcBef>
                <a:spcPts val="300"/>
              </a:spcBef>
              <a:defRPr/>
            </a:pPr>
            <a:r>
              <a:rPr lang="en-US" altLang="en-US" sz="1500" dirty="0">
                <a:solidFill>
                  <a:srgbClr val="000066"/>
                </a:solidFill>
                <a:latin typeface="Rockwell" panose="02060603020205020403" pitchFamily="18" charset="0"/>
              </a:rPr>
              <a:t> </a:t>
            </a:r>
          </a:p>
          <a:p>
            <a:pPr indent="-253604">
              <a:spcBef>
                <a:spcPts val="300"/>
              </a:spcBef>
              <a:defRPr/>
            </a:pPr>
            <a:endParaRPr lang="en-US" altLang="en-US" sz="1500" dirty="0"/>
          </a:p>
          <a:p>
            <a:pPr indent="-253604">
              <a:spcBef>
                <a:spcPts val="300"/>
              </a:spcBef>
              <a:defRPr/>
            </a:pPr>
            <a:endParaRPr lang="en-US" altLang="en-US" sz="1500" dirty="0"/>
          </a:p>
        </p:txBody>
      </p:sp>
      <p:pic>
        <p:nvPicPr>
          <p:cNvPr id="24579" name="Picture 3">
            <a:extLst>
              <a:ext uri="{FF2B5EF4-FFF2-40B4-BE49-F238E27FC236}">
                <a16:creationId xmlns:a16="http://schemas.microsoft.com/office/drawing/2014/main" id="{2C0E3746-96FB-46EB-A440-72843F3843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4195" y="1531144"/>
            <a:ext cx="4262352" cy="28393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0" name="Rectangle 4">
            <a:extLst>
              <a:ext uri="{FF2B5EF4-FFF2-40B4-BE49-F238E27FC236}">
                <a16:creationId xmlns:a16="http://schemas.microsoft.com/office/drawing/2014/main" id="{F2F64E07-5C96-416D-B296-F35523E0EFBB}"/>
              </a:ext>
            </a:extLst>
          </p:cNvPr>
          <p:cNvSpPr>
            <a:spLocks noChangeArrowheads="1"/>
          </p:cNvSpPr>
          <p:nvPr/>
        </p:nvSpPr>
        <p:spPr bwMode="auto">
          <a:xfrm>
            <a:off x="1232298" y="3403999"/>
            <a:ext cx="1952118" cy="4374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600"/>
              </a:spcBef>
            </a:pPr>
            <a:r>
              <a:rPr lang="en-US" altLang="en-US" sz="1200" dirty="0">
                <a:solidFill>
                  <a:srgbClr val="FF0000"/>
                </a:solidFill>
                <a:latin typeface="Calibri (Body)"/>
              </a:rPr>
              <a:t>Dual function switch: Pre-amp &amp; Attenuator.</a:t>
            </a:r>
          </a:p>
        </p:txBody>
      </p:sp>
      <p:sp>
        <p:nvSpPr>
          <p:cNvPr id="24581" name="Rectangle 5">
            <a:extLst>
              <a:ext uri="{FF2B5EF4-FFF2-40B4-BE49-F238E27FC236}">
                <a16:creationId xmlns:a16="http://schemas.microsoft.com/office/drawing/2014/main" id="{BA16CDD0-4CE5-41C1-8183-A4304092D848}"/>
              </a:ext>
            </a:extLst>
          </p:cNvPr>
          <p:cNvSpPr>
            <a:spLocks noChangeArrowheads="1"/>
          </p:cNvSpPr>
          <p:nvPr/>
        </p:nvSpPr>
        <p:spPr bwMode="auto">
          <a:xfrm>
            <a:off x="4456510" y="4094560"/>
            <a:ext cx="1331483" cy="2759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675"/>
              </a:spcBef>
            </a:pPr>
            <a:r>
              <a:rPr lang="en-US" altLang="en-US" sz="1350" dirty="0" err="1">
                <a:solidFill>
                  <a:srgbClr val="FF0000"/>
                </a:solidFill>
                <a:latin typeface="Calibri (Body)"/>
              </a:rPr>
              <a:t>Icom</a:t>
            </a:r>
            <a:r>
              <a:rPr lang="en-US" altLang="en-US" sz="1350" dirty="0">
                <a:solidFill>
                  <a:srgbClr val="FF0000"/>
                </a:solidFill>
                <a:latin typeface="Calibri (Body)"/>
              </a:rPr>
              <a:t> 7000</a:t>
            </a:r>
          </a:p>
        </p:txBody>
      </p:sp>
      <p:sp>
        <p:nvSpPr>
          <p:cNvPr id="24582" name="Line 6">
            <a:extLst>
              <a:ext uri="{FF2B5EF4-FFF2-40B4-BE49-F238E27FC236}">
                <a16:creationId xmlns:a16="http://schemas.microsoft.com/office/drawing/2014/main" id="{6CA8B161-047B-4F5B-B489-0E76551ECB73}"/>
              </a:ext>
            </a:extLst>
          </p:cNvPr>
          <p:cNvSpPr>
            <a:spLocks noChangeShapeType="1"/>
          </p:cNvSpPr>
          <p:nvPr/>
        </p:nvSpPr>
        <p:spPr bwMode="auto">
          <a:xfrm flipV="1">
            <a:off x="2757489" y="3027760"/>
            <a:ext cx="977406" cy="589675"/>
          </a:xfrm>
          <a:prstGeom prst="line">
            <a:avLst/>
          </a:prstGeom>
          <a:noFill/>
          <a:ln w="3816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51208" name="Rectangle 7">
            <a:extLst>
              <a:ext uri="{FF2B5EF4-FFF2-40B4-BE49-F238E27FC236}">
                <a16:creationId xmlns:a16="http://schemas.microsoft.com/office/drawing/2014/main" id="{BB86A1C0-945B-4125-8C39-E0BF8FCE7C57}"/>
              </a:ext>
            </a:extLst>
          </p:cNvPr>
          <p:cNvSpPr>
            <a:spLocks noChangeArrowheads="1"/>
          </p:cNvSpPr>
          <p:nvPr/>
        </p:nvSpPr>
        <p:spPr bwMode="auto">
          <a:xfrm>
            <a:off x="6552010" y="4683919"/>
            <a:ext cx="2130029" cy="3548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fld id="{9C796A26-DDBD-4BE8-9FA2-810AAA238DFF}" type="slidenum">
              <a:rPr lang="en-US" altLang="en-US" sz="1050">
                <a:solidFill>
                  <a:srgbClr val="000066"/>
                </a:solidFill>
                <a:latin typeface="Times New Roman" panose="02020603050405020304" pitchFamily="18" charset="0"/>
              </a:rPr>
              <a:pPr algn="r" eaLnBrk="1" hangingPunct="1">
                <a:lnSpc>
                  <a:spcPct val="100000"/>
                </a:lnSpc>
                <a:spcBef>
                  <a:spcPct val="0"/>
                </a:spcBef>
              </a:pPr>
              <a:t>16</a:t>
            </a:fld>
            <a:endParaRPr lang="en-US" altLang="en-US" sz="1050">
              <a:solidFill>
                <a:srgbClr val="000066"/>
              </a:solidFill>
              <a:latin typeface="Times New Roman" panose="02020603050405020304" pitchFamily="18" charset="0"/>
            </a:endParaRPr>
          </a:p>
        </p:txBody>
      </p:sp>
      <p:sp>
        <p:nvSpPr>
          <p:cNvPr id="2" name="Rectangle 2">
            <a:extLst>
              <a:ext uri="{FF2B5EF4-FFF2-40B4-BE49-F238E27FC236}">
                <a16:creationId xmlns:a16="http://schemas.microsoft.com/office/drawing/2014/main" id="{9258189A-0934-FCEE-8C66-5C682270D4F6}"/>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4578">
                                            <p:txEl>
                                              <p:pRg st="0" end="0"/>
                                            </p:txEl>
                                          </p:spTgt>
                                        </p:tgtEl>
                                        <p:attrNameLst>
                                          <p:attrName>style.visibility</p:attrName>
                                        </p:attrNameLst>
                                      </p:cBhvr>
                                      <p:to>
                                        <p:strVal val="visible"/>
                                      </p:to>
                                    </p:set>
                                    <p:animEffect transition="in" filter="wipe(up)">
                                      <p:cBhvr additive="repl">
                                        <p:cTn id="7" dur="1000"/>
                                        <p:tgtEl>
                                          <p:spTgt spid="2457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nodeType="clickEffect">
                                  <p:stCondLst>
                                    <p:cond delay="0"/>
                                  </p:stCondLst>
                                  <p:childTnLst>
                                    <p:set>
                                      <p:cBhvr additive="repl">
                                        <p:cTn id="11" dur="1" fill="hold">
                                          <p:stCondLst>
                                            <p:cond delay="0"/>
                                          </p:stCondLst>
                                        </p:cTn>
                                        <p:tgtEl>
                                          <p:spTgt spid="24579"/>
                                        </p:tgtEl>
                                        <p:attrNameLst>
                                          <p:attrName>style.visibility</p:attrName>
                                        </p:attrNameLst>
                                      </p:cBhvr>
                                      <p:to>
                                        <p:strVal val="visible"/>
                                      </p:to>
                                    </p:set>
                                    <p:anim calcmode="lin" valueType="num">
                                      <p:cBhvr additive="repl">
                                        <p:cTn id="12" dur="1000" fill="hold"/>
                                        <p:tgtEl>
                                          <p:spTgt spid="24579"/>
                                        </p:tgtEl>
                                        <p:attrNameLst>
                                          <p:attrName>ppt_w</p:attrName>
                                        </p:attrNameLst>
                                      </p:cBhvr>
                                      <p:tavLst>
                                        <p:tav tm="100000">
                                          <p:val>
                                            <p:fltVal val="0"/>
                                          </p:val>
                                        </p:tav>
                                        <p:tav>
                                          <p:val>
                                            <p:strVal val="#ppt_w"/>
                                          </p:val>
                                        </p:tav>
                                      </p:tavLst>
                                    </p:anim>
                                    <p:anim calcmode="lin" valueType="num">
                                      <p:cBhvr additive="repl">
                                        <p:cTn id="13" dur="1000" fill="hold"/>
                                        <p:tgtEl>
                                          <p:spTgt spid="24579"/>
                                        </p:tgtEl>
                                        <p:attrNameLst>
                                          <p:attrName>ppt_h</p:attrName>
                                        </p:attrNameLst>
                                      </p:cBhvr>
                                      <p:tavLst>
                                        <p:tav tm="100000">
                                          <p:val>
                                            <p:fltVal val="0"/>
                                          </p:val>
                                        </p:tav>
                                        <p:tav>
                                          <p:val>
                                            <p:strVal val="#ppt_h"/>
                                          </p:val>
                                        </p:tav>
                                      </p:tavLst>
                                    </p:anim>
                                  </p:childTnLst>
                                </p:cTn>
                              </p:par>
                              <p:par>
                                <p:cTn id="14" presetID="23" presetClass="entr" presetSubtype="16" fill="hold" nodeType="withEffect">
                                  <p:stCondLst>
                                    <p:cond delay="0"/>
                                  </p:stCondLst>
                                  <p:childTnLst>
                                    <p:set>
                                      <p:cBhvr additive="repl">
                                        <p:cTn id="15" dur="1" fill="hold">
                                          <p:stCondLst>
                                            <p:cond delay="0"/>
                                          </p:stCondLst>
                                        </p:cTn>
                                        <p:tgtEl>
                                          <p:spTgt spid="24581">
                                            <p:txEl>
                                              <p:pRg st="0" end="0"/>
                                            </p:txEl>
                                          </p:spTgt>
                                        </p:tgtEl>
                                        <p:attrNameLst>
                                          <p:attrName>style.visibility</p:attrName>
                                        </p:attrNameLst>
                                      </p:cBhvr>
                                      <p:to>
                                        <p:strVal val="visible"/>
                                      </p:to>
                                    </p:set>
                                    <p:anim calcmode="lin" valueType="num">
                                      <p:cBhvr additive="repl">
                                        <p:cTn id="16" dur="1000" fill="hold"/>
                                        <p:tgtEl>
                                          <p:spTgt spid="24581">
                                            <p:txEl>
                                              <p:pRg st="0" end="0"/>
                                            </p:txEl>
                                          </p:spTgt>
                                        </p:tgtEl>
                                        <p:attrNameLst>
                                          <p:attrName>ppt_w</p:attrName>
                                        </p:attrNameLst>
                                      </p:cBhvr>
                                      <p:tavLst>
                                        <p:tav tm="100000">
                                          <p:val>
                                            <p:fltVal val="0"/>
                                          </p:val>
                                        </p:tav>
                                        <p:tav>
                                          <p:val>
                                            <p:strVal val="#ppt_w"/>
                                          </p:val>
                                        </p:tav>
                                      </p:tavLst>
                                    </p:anim>
                                    <p:anim calcmode="lin" valueType="num">
                                      <p:cBhvr additive="repl">
                                        <p:cTn id="17" dur="1000" fill="hold"/>
                                        <p:tgtEl>
                                          <p:spTgt spid="24581">
                                            <p:txEl>
                                              <p:pRg st="0" end="0"/>
                                            </p:txEl>
                                          </p:spTgt>
                                        </p:tgtEl>
                                        <p:attrNameLst>
                                          <p:attrName>ppt_h</p:attrName>
                                        </p:attrNameLst>
                                      </p:cBhvr>
                                      <p:tavLst>
                                        <p:tav tm="100000">
                                          <p:val>
                                            <p:fltVal val="0"/>
                                          </p:val>
                                        </p:tav>
                                        <p:tav>
                                          <p:val>
                                            <p:strVal val="#ppt_h"/>
                                          </p:val>
                                        </p:tav>
                                      </p:tavLst>
                                    </p:anim>
                                  </p:childTnLst>
                                </p:cTn>
                              </p:par>
                            </p:childTnLst>
                          </p:cTn>
                        </p:par>
                        <p:par>
                          <p:cTn id="18" fill="hold" nodeType="withGroup">
                            <p:stCondLst>
                              <p:cond delay="1000"/>
                            </p:stCondLst>
                            <p:childTnLst>
                              <p:par>
                                <p:cTn id="19" presetID="22" presetClass="entr" presetSubtype="4" fill="hold" nodeType="afterEffect">
                                  <p:stCondLst>
                                    <p:cond delay="0"/>
                                  </p:stCondLst>
                                  <p:childTnLst>
                                    <p:set>
                                      <p:cBhvr additive="repl">
                                        <p:cTn id="20" dur="1" fill="hold">
                                          <p:stCondLst>
                                            <p:cond delay="0"/>
                                          </p:stCondLst>
                                        </p:cTn>
                                        <p:tgtEl>
                                          <p:spTgt spid="24580"/>
                                        </p:tgtEl>
                                        <p:attrNameLst>
                                          <p:attrName>style.visibility</p:attrName>
                                        </p:attrNameLst>
                                      </p:cBhvr>
                                      <p:to>
                                        <p:strVal val="visible"/>
                                      </p:to>
                                    </p:set>
                                    <p:animEffect transition="in" filter="wipe(down)">
                                      <p:cBhvr additive="repl">
                                        <p:cTn id="21" dur="1000"/>
                                        <p:tgtEl>
                                          <p:spTgt spid="24580"/>
                                        </p:tgtEl>
                                      </p:cBhvr>
                                    </p:animEffect>
                                  </p:childTnLst>
                                </p:cTn>
                              </p:par>
                              <p:par>
                                <p:cTn id="22" presetID="22" presetClass="entr" presetSubtype="4" fill="hold" nodeType="withEffect">
                                  <p:stCondLst>
                                    <p:cond delay="0"/>
                                  </p:stCondLst>
                                  <p:childTnLst>
                                    <p:set>
                                      <p:cBhvr additive="repl">
                                        <p:cTn id="23" dur="1" fill="hold">
                                          <p:stCondLst>
                                            <p:cond delay="0"/>
                                          </p:stCondLst>
                                        </p:cTn>
                                        <p:tgtEl>
                                          <p:spTgt spid="24582"/>
                                        </p:tgtEl>
                                        <p:attrNameLst>
                                          <p:attrName>style.visibility</p:attrName>
                                        </p:attrNameLst>
                                      </p:cBhvr>
                                      <p:to>
                                        <p:strVal val="visible"/>
                                      </p:to>
                                    </p:set>
                                    <p:animEffect transition="in" filter="wipe(down)">
                                      <p:cBhvr additive="repl">
                                        <p:cTn id="24" dur="10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
            <a:extLst>
              <a:ext uri="{FF2B5EF4-FFF2-40B4-BE49-F238E27FC236}">
                <a16:creationId xmlns:a16="http://schemas.microsoft.com/office/drawing/2014/main" id="{EBCF12D2-F41F-43AA-BFDC-F38CFBBCEE65}"/>
              </a:ext>
            </a:extLst>
          </p:cNvPr>
          <p:cNvSpPr>
            <a:spLocks noChangeArrowheads="1"/>
          </p:cNvSpPr>
          <p:nvPr/>
        </p:nvSpPr>
        <p:spPr bwMode="auto">
          <a:xfrm>
            <a:off x="251223" y="195263"/>
            <a:ext cx="8637985" cy="6500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25602" name="Rectangle 2">
            <a:extLst>
              <a:ext uri="{FF2B5EF4-FFF2-40B4-BE49-F238E27FC236}">
                <a16:creationId xmlns:a16="http://schemas.microsoft.com/office/drawing/2014/main" id="{5A83FE0A-BE40-43A7-A447-5A6563238D51}"/>
              </a:ext>
            </a:extLst>
          </p:cNvPr>
          <p:cNvSpPr>
            <a:spLocks noChangeArrowheads="1"/>
          </p:cNvSpPr>
          <p:nvPr/>
        </p:nvSpPr>
        <p:spPr bwMode="auto">
          <a:xfrm>
            <a:off x="317897" y="924520"/>
            <a:ext cx="8504635" cy="3937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42900" indent="-33972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rPr>
              <a:t>A </a:t>
            </a:r>
            <a:r>
              <a:rPr lang="en-US" altLang="en-US" sz="1500" b="1" dirty="0">
                <a:solidFill>
                  <a:srgbClr val="000066"/>
                </a:solidFill>
                <a:latin typeface="Calibri (Body)"/>
              </a:rPr>
              <a:t>noise blanker </a:t>
            </a:r>
            <a:r>
              <a:rPr lang="en-US" altLang="en-US" sz="1500" dirty="0">
                <a:solidFill>
                  <a:srgbClr val="000066"/>
                </a:solidFill>
                <a:latin typeface="Calibri (Body)"/>
              </a:rPr>
              <a:t>is a device that detects pulses and blocks the signal during the time of each pulse.  A </a:t>
            </a:r>
            <a:r>
              <a:rPr lang="en-US" altLang="en-US" sz="1500" b="1" dirty="0">
                <a:solidFill>
                  <a:srgbClr val="000066"/>
                </a:solidFill>
                <a:latin typeface="Calibri (Body)"/>
              </a:rPr>
              <a:t>noise blanker </a:t>
            </a:r>
            <a:r>
              <a:rPr lang="en-US" altLang="en-US" sz="1500" dirty="0">
                <a:solidFill>
                  <a:srgbClr val="000066"/>
                </a:solidFill>
                <a:latin typeface="Calibri (Body)"/>
              </a:rPr>
              <a:t>becomes more effective (very much) at large bandwidths as long as there are no strong signals present in the pass band. </a:t>
            </a:r>
            <a:r>
              <a:rPr lang="en-US" altLang="en-US" sz="750" dirty="0">
                <a:solidFill>
                  <a:srgbClr val="000066"/>
                </a:solidFill>
                <a:latin typeface="Calibri (Body)"/>
              </a:rPr>
              <a:t>(G4A16)</a:t>
            </a:r>
            <a:r>
              <a:rPr lang="en-US" altLang="en-US" sz="1500" dirty="0">
                <a:solidFill>
                  <a:srgbClr val="000066"/>
                </a:solidFill>
                <a:latin typeface="Calibri (Body)"/>
              </a:rPr>
              <a:t> </a:t>
            </a:r>
          </a:p>
          <a:p>
            <a:pPr>
              <a:lnSpc>
                <a:spcPct val="100000"/>
              </a:lnSpc>
              <a:spcBef>
                <a:spcPts val="150"/>
              </a:spcBef>
              <a:buClrTx/>
              <a:buSzTx/>
            </a:pPr>
            <a:endParaRPr lang="en-US" altLang="en-US" sz="675" dirty="0">
              <a:latin typeface="Calibri (Body)"/>
            </a:endParaRP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Calibri (Body)"/>
              </a:rPr>
              <a:t>The purpose of the "</a:t>
            </a:r>
            <a:r>
              <a:rPr lang="en-US" altLang="en-US" sz="1500" b="1" dirty="0">
                <a:solidFill>
                  <a:srgbClr val="000066"/>
                </a:solidFill>
                <a:latin typeface="Calibri (Body)"/>
              </a:rPr>
              <a:t>notch filter</a:t>
            </a:r>
            <a:r>
              <a:rPr lang="en-US" altLang="en-US" sz="1500" dirty="0">
                <a:solidFill>
                  <a:srgbClr val="000066"/>
                </a:solidFill>
                <a:latin typeface="Calibri (Body)"/>
              </a:rPr>
              <a:t>" found on many HF transceivers is </a:t>
            </a:r>
            <a:r>
              <a:rPr lang="en-US" altLang="en-US" sz="1500" b="1" dirty="0">
                <a:solidFill>
                  <a:srgbClr val="000066"/>
                </a:solidFill>
                <a:latin typeface="Calibri (Body)"/>
              </a:rPr>
              <a:t>to reduce interference from carriers in the receiver passband</a:t>
            </a:r>
            <a:r>
              <a:rPr lang="en-US" altLang="en-US" sz="1500" dirty="0">
                <a:solidFill>
                  <a:srgbClr val="000066"/>
                </a:solidFill>
                <a:latin typeface="Calibri (Body)"/>
              </a:rPr>
              <a:t>. </a:t>
            </a:r>
            <a:r>
              <a:rPr lang="en-US" altLang="en-US" sz="750" dirty="0">
                <a:solidFill>
                  <a:srgbClr val="000066"/>
                </a:solidFill>
                <a:latin typeface="Calibri (Body)"/>
              </a:rPr>
              <a:t>(G4A01)</a:t>
            </a:r>
            <a:r>
              <a:rPr lang="en-US" altLang="en-US" sz="1500" dirty="0">
                <a:solidFill>
                  <a:srgbClr val="000066"/>
                </a:solidFill>
                <a:latin typeface="Calibri (Body)"/>
              </a:rPr>
              <a:t> </a:t>
            </a:r>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a:p>
            <a:pPr>
              <a:lnSpc>
                <a:spcPct val="100000"/>
              </a:lnSpc>
              <a:spcBef>
                <a:spcPts val="300"/>
              </a:spcBef>
              <a:buClrTx/>
              <a:buSzTx/>
            </a:pPr>
            <a:endParaRPr lang="en-US" altLang="en-US" sz="1500" dirty="0"/>
          </a:p>
        </p:txBody>
      </p:sp>
      <p:sp>
        <p:nvSpPr>
          <p:cNvPr id="53252" name="Rectangle 3">
            <a:extLst>
              <a:ext uri="{FF2B5EF4-FFF2-40B4-BE49-F238E27FC236}">
                <a16:creationId xmlns:a16="http://schemas.microsoft.com/office/drawing/2014/main" id="{92B48E41-FCC2-4EB0-A169-333B4AA523B4}"/>
              </a:ext>
            </a:extLst>
          </p:cNvPr>
          <p:cNvSpPr>
            <a:spLocks noChangeArrowheads="1"/>
          </p:cNvSpPr>
          <p:nvPr/>
        </p:nvSpPr>
        <p:spPr bwMode="auto">
          <a:xfrm>
            <a:off x="6552010" y="4683919"/>
            <a:ext cx="2131219" cy="355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fld id="{93A22E40-5651-4F91-B665-143299A4AED0}" type="slidenum">
              <a:rPr lang="en-US" altLang="en-US" sz="1050">
                <a:solidFill>
                  <a:srgbClr val="000066"/>
                </a:solidFill>
                <a:latin typeface="Times New Roman" panose="02020603050405020304" pitchFamily="18" charset="0"/>
              </a:rPr>
              <a:pPr algn="r" eaLnBrk="1" hangingPunct="1">
                <a:lnSpc>
                  <a:spcPct val="100000"/>
                </a:lnSpc>
                <a:spcBef>
                  <a:spcPct val="0"/>
                </a:spcBef>
              </a:pPr>
              <a:t>17</a:t>
            </a:fld>
            <a:endParaRPr lang="en-US" altLang="en-US" sz="1050">
              <a:solidFill>
                <a:srgbClr val="000066"/>
              </a:solidFill>
              <a:latin typeface="Times New Roman" panose="02020603050405020304" pitchFamily="18" charset="0"/>
            </a:endParaRPr>
          </a:p>
        </p:txBody>
      </p:sp>
      <p:pic>
        <p:nvPicPr>
          <p:cNvPr id="25604" name="Picture 4">
            <a:extLst>
              <a:ext uri="{FF2B5EF4-FFF2-40B4-BE49-F238E27FC236}">
                <a16:creationId xmlns:a16="http://schemas.microsoft.com/office/drawing/2014/main" id="{ECDEFEFA-9E43-4999-ADBF-91612F3D44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2491979"/>
            <a:ext cx="5067300" cy="12382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5" name="Picture 5">
            <a:extLst>
              <a:ext uri="{FF2B5EF4-FFF2-40B4-BE49-F238E27FC236}">
                <a16:creationId xmlns:a16="http://schemas.microsoft.com/office/drawing/2014/main" id="{A7FC07A8-A721-4688-A4DB-7A80F2F46A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491979"/>
            <a:ext cx="3905250" cy="25976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7">
            <a:extLst>
              <a:ext uri="{FF2B5EF4-FFF2-40B4-BE49-F238E27FC236}">
                <a16:creationId xmlns:a16="http://schemas.microsoft.com/office/drawing/2014/main" id="{5833BA8C-E296-413D-944E-75514A3E07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1" y="3730228"/>
            <a:ext cx="5069681" cy="135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a:extLst>
              <a:ext uri="{FF2B5EF4-FFF2-40B4-BE49-F238E27FC236}">
                <a16:creationId xmlns:a16="http://schemas.microsoft.com/office/drawing/2014/main" id="{9A799D84-8F21-249A-CF5D-1B09EC77DB6F}"/>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5602">
                                            <p:txEl>
                                              <p:pRg st="0" end="0"/>
                                            </p:txEl>
                                          </p:spTgt>
                                        </p:tgtEl>
                                        <p:attrNameLst>
                                          <p:attrName>style.visibility</p:attrName>
                                        </p:attrNameLst>
                                      </p:cBhvr>
                                      <p:to>
                                        <p:strVal val="visible"/>
                                      </p:to>
                                    </p:set>
                                    <p:animEffect transition="in" filter="wipe(up)">
                                      <p:cBhvr additive="repl">
                                        <p:cTn id="7" dur="1000"/>
                                        <p:tgtEl>
                                          <p:spTgt spid="256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25602">
                                            <p:txEl>
                                              <p:pRg st="2" end="2"/>
                                            </p:txEl>
                                          </p:spTgt>
                                        </p:tgtEl>
                                        <p:attrNameLst>
                                          <p:attrName>style.visibility</p:attrName>
                                        </p:attrNameLst>
                                      </p:cBhvr>
                                      <p:to>
                                        <p:strVal val="visible"/>
                                      </p:to>
                                    </p:set>
                                    <p:animEffect transition="in" filter="wipe(left)">
                                      <p:cBhvr additive="repl">
                                        <p:cTn id="12" dur="1000"/>
                                        <p:tgtEl>
                                          <p:spTgt spid="25602">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nodeType="clickEffect">
                                  <p:stCondLst>
                                    <p:cond delay="0"/>
                                  </p:stCondLst>
                                  <p:childTnLst>
                                    <p:set>
                                      <p:cBhvr additive="repl">
                                        <p:cTn id="16" dur="1" fill="hold">
                                          <p:stCondLst>
                                            <p:cond delay="0"/>
                                          </p:stCondLst>
                                        </p:cTn>
                                        <p:tgtEl>
                                          <p:spTgt spid="25604"/>
                                        </p:tgtEl>
                                        <p:attrNameLst>
                                          <p:attrName>style.visibility</p:attrName>
                                        </p:attrNameLst>
                                      </p:cBhvr>
                                      <p:to>
                                        <p:strVal val="visible"/>
                                      </p:to>
                                    </p:set>
                                    <p:anim calcmode="lin" valueType="num">
                                      <p:cBhvr additive="repl">
                                        <p:cTn id="17" dur="1000" fill="hold"/>
                                        <p:tgtEl>
                                          <p:spTgt spid="25604"/>
                                        </p:tgtEl>
                                        <p:attrNameLst>
                                          <p:attrName>ppt_w</p:attrName>
                                        </p:attrNameLst>
                                      </p:cBhvr>
                                      <p:tavLst>
                                        <p:tav tm="100000">
                                          <p:val>
                                            <p:fltVal val="0"/>
                                          </p:val>
                                        </p:tav>
                                        <p:tav>
                                          <p:val>
                                            <p:strVal val="#ppt_w"/>
                                          </p:val>
                                        </p:tav>
                                      </p:tavLst>
                                    </p:anim>
                                    <p:anim calcmode="lin" valueType="num">
                                      <p:cBhvr additive="repl">
                                        <p:cTn id="18" dur="1000" fill="hold"/>
                                        <p:tgtEl>
                                          <p:spTgt spid="25604"/>
                                        </p:tgtEl>
                                        <p:attrNameLst>
                                          <p:attrName>ppt_h</p:attrName>
                                        </p:attrNameLst>
                                      </p:cBhvr>
                                      <p:tavLst>
                                        <p:tav tm="100000">
                                          <p:val>
                                            <p:fltVal val="0"/>
                                          </p:val>
                                        </p:tav>
                                        <p:tav>
                                          <p:val>
                                            <p:strVal val="#ppt_h"/>
                                          </p:val>
                                        </p:tav>
                                      </p:tavLst>
                                    </p:anim>
                                  </p:childTnLst>
                                </p:cTn>
                              </p:par>
                              <p:par>
                                <p:cTn id="19" presetID="53" presetClass="entr" presetSubtype="16"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Effect transition="in" filter="fade">
                                      <p:cBhvr>
                                        <p:cTn id="23" dur="1000"/>
                                        <p:tgtEl>
                                          <p:spTgt spid="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4" fill="hold" nodeType="clickEffect">
                                  <p:stCondLst>
                                    <p:cond delay="0"/>
                                  </p:stCondLst>
                                  <p:childTnLst>
                                    <p:set>
                                      <p:cBhvr additive="repl">
                                        <p:cTn id="27" dur="1" fill="hold">
                                          <p:stCondLst>
                                            <p:cond delay="0"/>
                                          </p:stCondLst>
                                        </p:cTn>
                                        <p:tgtEl>
                                          <p:spTgt spid="25605"/>
                                        </p:tgtEl>
                                        <p:attrNameLst>
                                          <p:attrName>style.visibility</p:attrName>
                                        </p:attrNameLst>
                                      </p:cBhvr>
                                      <p:to>
                                        <p:strVal val="visible"/>
                                      </p:to>
                                    </p:set>
                                    <p:animEffect transition="in" filter="wipe(down)">
                                      <p:cBhvr additive="repl">
                                        <p:cTn id="28" dur="10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
            <a:extLst>
              <a:ext uri="{FF2B5EF4-FFF2-40B4-BE49-F238E27FC236}">
                <a16:creationId xmlns:a16="http://schemas.microsoft.com/office/drawing/2014/main" id="{4E87E44A-3C01-4920-9EA0-113BEE1AD169}"/>
              </a:ext>
            </a:extLst>
          </p:cNvPr>
          <p:cNvSpPr>
            <a:spLocks noChangeArrowheads="1"/>
          </p:cNvSpPr>
          <p:nvPr/>
        </p:nvSpPr>
        <p:spPr bwMode="auto">
          <a:xfrm>
            <a:off x="251223" y="195263"/>
            <a:ext cx="8637985"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26626" name="Rectangle 2">
            <a:extLst>
              <a:ext uri="{FF2B5EF4-FFF2-40B4-BE49-F238E27FC236}">
                <a16:creationId xmlns:a16="http://schemas.microsoft.com/office/drawing/2014/main" id="{B250AAEB-357A-4A93-A22F-24B1EED3CA74}"/>
              </a:ext>
            </a:extLst>
          </p:cNvPr>
          <p:cNvSpPr>
            <a:spLocks noChangeArrowheads="1"/>
          </p:cNvSpPr>
          <p:nvPr/>
        </p:nvSpPr>
        <p:spPr bwMode="auto">
          <a:xfrm>
            <a:off x="251222" y="1032014"/>
            <a:ext cx="8306623" cy="3719513"/>
          </a:xfrm>
          <a:prstGeom prst="rect">
            <a:avLst/>
          </a:prstGeom>
          <a:noFill/>
          <a:ln>
            <a:noFill/>
          </a:ln>
          <a:effectLst/>
        </p:spPr>
        <p:txBody>
          <a:bodyPr lIns="67500" tIns="33750" rIns="67500" bIns="33750"/>
          <a:lstStyle>
            <a:lvl1pPr marL="342900" indent="-339725">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2pPr>
            <a:lvl3pPr indent="-225425">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rgbClr val="000000"/>
                </a:solidFill>
                <a:latin typeface="Arial" panose="020B0604020202020204" pitchFamily="34" charset="0"/>
                <a:ea typeface="Microsoft YaHei" panose="020B0503020204020204" pitchFamily="34" charset="-122"/>
              </a:defRPr>
            </a:lvl9pPr>
          </a:lstStyle>
          <a:p>
            <a:pPr>
              <a:spcBef>
                <a:spcPts val="300"/>
              </a:spcBef>
              <a:buClr>
                <a:srgbClr val="FF1515"/>
              </a:buClr>
              <a:buSzPct val="100000"/>
              <a:buFont typeface="Wingdings" panose="05000000000000000000" pitchFamily="2" charset="2"/>
              <a:buChar char=""/>
              <a:defRPr/>
            </a:pPr>
            <a:r>
              <a:rPr lang="en-US" altLang="en-US" sz="1500" dirty="0">
                <a:solidFill>
                  <a:srgbClr val="000066"/>
                </a:solidFill>
                <a:latin typeface="Calibri (Body)"/>
              </a:rPr>
              <a:t>A </a:t>
            </a:r>
            <a:r>
              <a:rPr lang="en-US" altLang="en-US" sz="1500" b="1" dirty="0">
                <a:solidFill>
                  <a:srgbClr val="000066"/>
                </a:solidFill>
                <a:latin typeface="Calibri (Body)"/>
              </a:rPr>
              <a:t>discriminator</a:t>
            </a:r>
            <a:r>
              <a:rPr lang="en-US" altLang="en-US" sz="1500" dirty="0">
                <a:solidFill>
                  <a:srgbClr val="000066"/>
                </a:solidFill>
                <a:latin typeface="Calibri (Body)"/>
              </a:rPr>
              <a:t> circuit is used in many FM receivers to </a:t>
            </a:r>
            <a:r>
              <a:rPr lang="en-US" altLang="en-US" sz="1500" b="1" dirty="0">
                <a:solidFill>
                  <a:srgbClr val="000066"/>
                </a:solidFill>
                <a:latin typeface="Calibri (Body)"/>
              </a:rPr>
              <a:t>convert signals</a:t>
            </a:r>
            <a:r>
              <a:rPr lang="en-US" altLang="en-US" sz="1500" dirty="0">
                <a:solidFill>
                  <a:srgbClr val="000066"/>
                </a:solidFill>
                <a:latin typeface="Calibri (Body)"/>
              </a:rPr>
              <a:t> coming </a:t>
            </a:r>
            <a:r>
              <a:rPr lang="en-US" altLang="en-US" sz="1500" b="1" dirty="0">
                <a:solidFill>
                  <a:srgbClr val="000066"/>
                </a:solidFill>
                <a:latin typeface="Calibri (Body)"/>
              </a:rPr>
              <a:t>from the IF amplifier to audio</a:t>
            </a:r>
            <a:r>
              <a:rPr lang="en-US" altLang="en-US" sz="1500" dirty="0">
                <a:solidFill>
                  <a:srgbClr val="000066"/>
                </a:solidFill>
                <a:latin typeface="Calibri (Body)"/>
              </a:rPr>
              <a:t>. </a:t>
            </a:r>
            <a:r>
              <a:rPr lang="en-US" altLang="en-US" sz="750" dirty="0">
                <a:solidFill>
                  <a:srgbClr val="000066"/>
                </a:solidFill>
                <a:latin typeface="Calibri (Body)"/>
              </a:rPr>
              <a:t>(G7C08)</a:t>
            </a:r>
            <a:r>
              <a:rPr lang="en-US" altLang="en-US" sz="1500" dirty="0">
                <a:solidFill>
                  <a:srgbClr val="000066"/>
                </a:solidFill>
                <a:latin typeface="Calibri (Body)"/>
              </a:rPr>
              <a:t> </a:t>
            </a:r>
          </a:p>
          <a:p>
            <a:pPr lvl="2">
              <a:spcBef>
                <a:spcPts val="272"/>
              </a:spcBef>
              <a:buClr>
                <a:srgbClr val="FF1515"/>
              </a:buClr>
              <a:buSzPct val="100000"/>
              <a:buFont typeface="Symbol" panose="05050102010706020507" pitchFamily="18" charset="2"/>
              <a:buChar char=""/>
              <a:defRPr/>
            </a:pPr>
            <a:r>
              <a:rPr lang="en-US" altLang="en-US" sz="1350" dirty="0">
                <a:solidFill>
                  <a:srgbClr val="FF0000"/>
                </a:solidFill>
                <a:latin typeface="Calibri (Body)"/>
              </a:rPr>
              <a:t>FM receivers have different types of circuits than the superheterodyne receivers designed for AM, CW and SSB.</a:t>
            </a:r>
          </a:p>
          <a:p>
            <a:pPr>
              <a:spcBef>
                <a:spcPts val="300"/>
              </a:spcBef>
              <a:defRPr/>
            </a:pPr>
            <a:endParaRPr lang="en-US" altLang="en-US" sz="1350" dirty="0"/>
          </a:p>
          <a:p>
            <a:pPr>
              <a:spcBef>
                <a:spcPts val="300"/>
              </a:spcBef>
              <a:defRPr/>
            </a:pPr>
            <a:endParaRPr lang="en-US" altLang="en-US" sz="1350" dirty="0"/>
          </a:p>
          <a:p>
            <a:pPr indent="-253604">
              <a:spcBef>
                <a:spcPts val="300"/>
              </a:spcBef>
              <a:defRPr/>
            </a:pPr>
            <a:endParaRPr lang="en-US" altLang="en-US" sz="1350" dirty="0"/>
          </a:p>
          <a:p>
            <a:pPr indent="-253604">
              <a:spcBef>
                <a:spcPts val="300"/>
              </a:spcBef>
              <a:defRPr/>
            </a:pPr>
            <a:endParaRPr lang="en-US" altLang="en-US" sz="1350" dirty="0"/>
          </a:p>
          <a:p>
            <a:pPr indent="-253604">
              <a:spcBef>
                <a:spcPts val="300"/>
              </a:spcBef>
              <a:defRPr/>
            </a:pPr>
            <a:endParaRPr lang="en-US" altLang="en-US" sz="1350" dirty="0"/>
          </a:p>
        </p:txBody>
      </p:sp>
      <p:pic>
        <p:nvPicPr>
          <p:cNvPr id="26627" name="Picture 3">
            <a:extLst>
              <a:ext uri="{FF2B5EF4-FFF2-40B4-BE49-F238E27FC236}">
                <a16:creationId xmlns:a16="http://schemas.microsoft.com/office/drawing/2014/main" id="{92D8F9B9-D7AB-4DAA-91C7-29B578ED49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1" y="2697956"/>
            <a:ext cx="4261247" cy="15478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628" name="AutoShape 4">
            <a:extLst>
              <a:ext uri="{FF2B5EF4-FFF2-40B4-BE49-F238E27FC236}">
                <a16:creationId xmlns:a16="http://schemas.microsoft.com/office/drawing/2014/main" id="{B2D40648-1347-4567-BA73-1A901BFAFFE4}"/>
              </a:ext>
            </a:extLst>
          </p:cNvPr>
          <p:cNvSpPr>
            <a:spLocks noChangeAspect="1" noChangeArrowheads="1"/>
          </p:cNvSpPr>
          <p:nvPr/>
        </p:nvSpPr>
        <p:spPr bwMode="auto">
          <a:xfrm>
            <a:off x="5004198" y="2697956"/>
            <a:ext cx="2683669" cy="1547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sz="1350"/>
          </a:p>
        </p:txBody>
      </p:sp>
      <p:sp>
        <p:nvSpPr>
          <p:cNvPr id="26629" name="Rectangle 5">
            <a:extLst>
              <a:ext uri="{FF2B5EF4-FFF2-40B4-BE49-F238E27FC236}">
                <a16:creationId xmlns:a16="http://schemas.microsoft.com/office/drawing/2014/main" id="{8FF3C042-541C-437D-B1B2-EDC82A67F654}"/>
              </a:ext>
            </a:extLst>
          </p:cNvPr>
          <p:cNvSpPr>
            <a:spLocks noChangeArrowheads="1"/>
          </p:cNvSpPr>
          <p:nvPr/>
        </p:nvSpPr>
        <p:spPr bwMode="auto">
          <a:xfrm>
            <a:off x="2076451" y="4266010"/>
            <a:ext cx="2388394"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600"/>
              </a:spcBef>
            </a:pPr>
            <a:r>
              <a:rPr lang="en-US" altLang="en-US" sz="1200">
                <a:solidFill>
                  <a:srgbClr val="FF0000"/>
                </a:solidFill>
                <a:latin typeface="Rockwell" panose="02060603020205020403" pitchFamily="18" charset="0"/>
              </a:rPr>
              <a:t>Discriminator circuit</a:t>
            </a:r>
          </a:p>
        </p:txBody>
      </p:sp>
      <p:sp>
        <p:nvSpPr>
          <p:cNvPr id="26630" name="Rectangle 6">
            <a:extLst>
              <a:ext uri="{FF2B5EF4-FFF2-40B4-BE49-F238E27FC236}">
                <a16:creationId xmlns:a16="http://schemas.microsoft.com/office/drawing/2014/main" id="{76F8AE47-2B55-4378-963B-71EEFD72F50E}"/>
              </a:ext>
            </a:extLst>
          </p:cNvPr>
          <p:cNvSpPr>
            <a:spLocks noChangeArrowheads="1"/>
          </p:cNvSpPr>
          <p:nvPr/>
        </p:nvSpPr>
        <p:spPr bwMode="auto">
          <a:xfrm>
            <a:off x="5886451" y="4257675"/>
            <a:ext cx="2761059" cy="25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600"/>
              </a:spcBef>
            </a:pPr>
            <a:r>
              <a:rPr lang="en-US" altLang="en-US" sz="1200">
                <a:solidFill>
                  <a:srgbClr val="FF0000"/>
                </a:solidFill>
                <a:latin typeface="Rockwell" panose="02060603020205020403" pitchFamily="18" charset="0"/>
              </a:rPr>
              <a:t>Frequency to voltage conversion</a:t>
            </a:r>
          </a:p>
        </p:txBody>
      </p:sp>
      <p:pic>
        <p:nvPicPr>
          <p:cNvPr id="8" name="Picture 5">
            <a:extLst>
              <a:ext uri="{FF2B5EF4-FFF2-40B4-BE49-F238E27FC236}">
                <a16:creationId xmlns:a16="http://schemas.microsoft.com/office/drawing/2014/main" id="{3FD98AED-896B-40B5-8F63-1643052B40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8104" y="2750344"/>
            <a:ext cx="2590800" cy="14954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17</a:t>
            </a:r>
          </a:p>
        </p:txBody>
      </p:sp>
      <p:sp>
        <p:nvSpPr>
          <p:cNvPr id="2" name="Rectangle 2">
            <a:extLst>
              <a:ext uri="{FF2B5EF4-FFF2-40B4-BE49-F238E27FC236}">
                <a16:creationId xmlns:a16="http://schemas.microsoft.com/office/drawing/2014/main" id="{A40849EF-B553-9D28-9BA3-6CB7EDC705F7}"/>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6626">
                                            <p:txEl>
                                              <p:pRg st="0" end="0"/>
                                            </p:txEl>
                                          </p:spTgt>
                                        </p:tgtEl>
                                        <p:attrNameLst>
                                          <p:attrName>style.visibility</p:attrName>
                                        </p:attrNameLst>
                                      </p:cBhvr>
                                      <p:to>
                                        <p:strVal val="visible"/>
                                      </p:to>
                                    </p:set>
                                    <p:animEffect transition="in" filter="wipe(up)">
                                      <p:cBhvr additive="repl">
                                        <p:cTn id="7" dur="1000"/>
                                        <p:tgtEl>
                                          <p:spTgt spid="2662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26626">
                                            <p:txEl>
                                              <p:pRg st="1" end="1"/>
                                            </p:txEl>
                                          </p:spTgt>
                                        </p:tgtEl>
                                        <p:attrNameLst>
                                          <p:attrName>style.visibility</p:attrName>
                                        </p:attrNameLst>
                                      </p:cBhvr>
                                      <p:to>
                                        <p:strVal val="visible"/>
                                      </p:to>
                                    </p:set>
                                    <p:animEffect transition="in" filter="wipe(left)">
                                      <p:cBhvr additive="repl">
                                        <p:cTn id="12" dur="1000"/>
                                        <p:tgtEl>
                                          <p:spTgt spid="2662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26627"/>
                                        </p:tgtEl>
                                        <p:attrNameLst>
                                          <p:attrName>style.visibility</p:attrName>
                                        </p:attrNameLst>
                                      </p:cBhvr>
                                      <p:to>
                                        <p:strVal val="visible"/>
                                      </p:to>
                                    </p:set>
                                    <p:animEffect transition="in" filter="wipe(left)">
                                      <p:cBhvr additive="repl">
                                        <p:cTn id="17" dur="1000"/>
                                        <p:tgtEl>
                                          <p:spTgt spid="26627"/>
                                        </p:tgtEl>
                                      </p:cBhvr>
                                    </p:animEffect>
                                  </p:childTnLst>
                                </p:cTn>
                              </p:par>
                              <p:par>
                                <p:cTn id="18" presetID="22" presetClass="entr" presetSubtype="2" fill="hold" nodeType="withEffect">
                                  <p:stCondLst>
                                    <p:cond delay="0"/>
                                  </p:stCondLst>
                                  <p:childTnLst>
                                    <p:set>
                                      <p:cBhvr additive="repl">
                                        <p:cTn id="19" dur="1" fill="hold">
                                          <p:stCondLst>
                                            <p:cond delay="0"/>
                                          </p:stCondLst>
                                        </p:cTn>
                                        <p:tgtEl>
                                          <p:spTgt spid="26628"/>
                                        </p:tgtEl>
                                        <p:attrNameLst>
                                          <p:attrName>style.visibility</p:attrName>
                                        </p:attrNameLst>
                                      </p:cBhvr>
                                      <p:to>
                                        <p:strVal val="visible"/>
                                      </p:to>
                                    </p:set>
                                    <p:animEffect transition="in" filter="wipe(right)">
                                      <p:cBhvr additive="repl">
                                        <p:cTn id="20" dur="1000"/>
                                        <p:tgtEl>
                                          <p:spTgt spid="26628"/>
                                        </p:tgtEl>
                                      </p:cBhvr>
                                    </p:animEffect>
                                  </p:childTnLst>
                                </p:cTn>
                              </p:par>
                              <p:par>
                                <p:cTn id="21" presetID="22" presetClass="entr" presetSubtype="8" fill="hold" nodeType="withEffect">
                                  <p:stCondLst>
                                    <p:cond delay="0"/>
                                  </p:stCondLst>
                                  <p:childTnLst>
                                    <p:set>
                                      <p:cBhvr>
                                        <p:cTn id="22" dur="1" fill="hold">
                                          <p:stCondLst>
                                            <p:cond delay="0"/>
                                          </p:stCondLst>
                                        </p:cTn>
                                        <p:tgtEl>
                                          <p:spTgt spid="26629"/>
                                        </p:tgtEl>
                                        <p:attrNameLst>
                                          <p:attrName>style.visibility</p:attrName>
                                        </p:attrNameLst>
                                      </p:cBhvr>
                                      <p:to>
                                        <p:strVal val="visible"/>
                                      </p:to>
                                    </p:set>
                                    <p:animEffect transition="in" filter="wipe(left)">
                                      <p:cBhvr>
                                        <p:cTn id="23" dur="1000"/>
                                        <p:tgtEl>
                                          <p:spTgt spid="2662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4"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1000"/>
                                        <p:tgtEl>
                                          <p:spTgt spid="8"/>
                                        </p:tgtEl>
                                      </p:cBhvr>
                                    </p:animEffect>
                                  </p:childTnLst>
                                </p:cTn>
                              </p:par>
                              <p:par>
                                <p:cTn id="29" presetID="22" presetClass="entr" presetSubtype="4" fill="hold" nodeType="withEffect">
                                  <p:stCondLst>
                                    <p:cond delay="0"/>
                                  </p:stCondLst>
                                  <p:childTnLst>
                                    <p:set>
                                      <p:cBhvr additive="repl">
                                        <p:cTn id="30" dur="1" fill="hold">
                                          <p:stCondLst>
                                            <p:cond delay="0"/>
                                          </p:stCondLst>
                                        </p:cTn>
                                        <p:tgtEl>
                                          <p:spTgt spid="26630">
                                            <p:txEl>
                                              <p:pRg st="0" end="0"/>
                                            </p:txEl>
                                          </p:spTgt>
                                        </p:tgtEl>
                                        <p:attrNameLst>
                                          <p:attrName>style.visibility</p:attrName>
                                        </p:attrNameLst>
                                      </p:cBhvr>
                                      <p:to>
                                        <p:strVal val="visible"/>
                                      </p:to>
                                    </p:set>
                                    <p:animEffect transition="in" filter="wipe(down)">
                                      <p:cBhvr additive="repl">
                                        <p:cTn id="31" dur="1000"/>
                                        <p:tgtEl>
                                          <p:spTgt spid="266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
            <a:extLst>
              <a:ext uri="{FF2B5EF4-FFF2-40B4-BE49-F238E27FC236}">
                <a16:creationId xmlns:a16="http://schemas.microsoft.com/office/drawing/2014/main" id="{46CA2D4E-5494-4FE5-8A83-5CD41F57538A}"/>
              </a:ext>
            </a:extLst>
          </p:cNvPr>
          <p:cNvSpPr>
            <a:spLocks noChangeArrowheads="1"/>
          </p:cNvSpPr>
          <p:nvPr/>
        </p:nvSpPr>
        <p:spPr bwMode="auto">
          <a:xfrm>
            <a:off x="251223" y="195263"/>
            <a:ext cx="8637985"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a:solidFill>
                  <a:srgbClr val="FFFFFF"/>
                </a:solidFill>
                <a:latin typeface="Rockwell" panose="02060603020205020403" pitchFamily="18" charset="0"/>
              </a:rPr>
              <a:t>Your Receiver</a:t>
            </a:r>
          </a:p>
        </p:txBody>
      </p:sp>
      <p:sp>
        <p:nvSpPr>
          <p:cNvPr id="27650" name="Rectangle 2">
            <a:extLst>
              <a:ext uri="{FF2B5EF4-FFF2-40B4-BE49-F238E27FC236}">
                <a16:creationId xmlns:a16="http://schemas.microsoft.com/office/drawing/2014/main" id="{40581193-21D8-4AC4-9995-A33191F9E4DA}"/>
              </a:ext>
            </a:extLst>
          </p:cNvPr>
          <p:cNvSpPr>
            <a:spLocks noChangeArrowheads="1"/>
          </p:cNvSpPr>
          <p:nvPr/>
        </p:nvSpPr>
        <p:spPr bwMode="auto">
          <a:xfrm>
            <a:off x="558404" y="584964"/>
            <a:ext cx="8029575" cy="3719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42900" indent="-33972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2pPr>
            <a:lvl3pPr indent="-225425">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mn-lt"/>
              </a:rPr>
              <a:t>The </a:t>
            </a:r>
            <a:r>
              <a:rPr lang="en-US" altLang="en-US" sz="1500" b="1" i="1" dirty="0">
                <a:solidFill>
                  <a:srgbClr val="000066"/>
                </a:solidFill>
                <a:latin typeface="+mn-lt"/>
              </a:rPr>
              <a:t>S meter </a:t>
            </a:r>
            <a:r>
              <a:rPr lang="en-US" altLang="en-US" sz="1500" dirty="0">
                <a:solidFill>
                  <a:srgbClr val="000066"/>
                </a:solidFill>
                <a:latin typeface="+mn-lt"/>
              </a:rPr>
              <a:t>on your new HF transceiver ties directly in to the </a:t>
            </a:r>
            <a:r>
              <a:rPr lang="en-US" altLang="en-US" sz="1500" b="1" i="1" dirty="0">
                <a:solidFill>
                  <a:srgbClr val="000066"/>
                </a:solidFill>
                <a:latin typeface="+mn-lt"/>
              </a:rPr>
              <a:t>receiver </a:t>
            </a:r>
            <a:r>
              <a:rPr lang="en-US" altLang="en-US" sz="1500" dirty="0">
                <a:solidFill>
                  <a:srgbClr val="000066"/>
                </a:solidFill>
                <a:latin typeface="+mn-lt"/>
              </a:rPr>
              <a:t>section of the radio and is tied in to the receiver’s automatic gain control (AGC). </a:t>
            </a:r>
            <a:r>
              <a:rPr lang="en-US" altLang="en-US" sz="750" dirty="0">
                <a:solidFill>
                  <a:srgbClr val="000066"/>
                </a:solidFill>
                <a:latin typeface="+mn-lt"/>
              </a:rPr>
              <a:t>(G4D06)</a:t>
            </a:r>
            <a:r>
              <a:rPr lang="en-US" altLang="en-US" sz="1500" dirty="0">
                <a:solidFill>
                  <a:srgbClr val="000066"/>
                </a:solidFill>
                <a:latin typeface="+mn-lt"/>
              </a:rPr>
              <a:t> </a:t>
            </a:r>
          </a:p>
          <a:p>
            <a:pPr>
              <a:lnSpc>
                <a:spcPct val="100000"/>
              </a:lnSpc>
              <a:spcBef>
                <a:spcPts val="300"/>
              </a:spcBef>
              <a:buClrTx/>
              <a:buSzTx/>
            </a:pPr>
            <a:endParaRPr lang="en-US" altLang="en-US" sz="1500" dirty="0">
              <a:latin typeface="+mn-lt"/>
            </a:endParaRPr>
          </a:p>
          <a:p>
            <a:pPr>
              <a:lnSpc>
                <a:spcPct val="100000"/>
              </a:lnSpc>
              <a:spcBef>
                <a:spcPts val="300"/>
              </a:spcBef>
              <a:buClr>
                <a:srgbClr val="FF1515"/>
              </a:buClr>
              <a:buFont typeface="Wingdings" panose="05000000000000000000" pitchFamily="2" charset="2"/>
              <a:buChar char=""/>
            </a:pPr>
            <a:r>
              <a:rPr lang="en-US" altLang="en-US" sz="1500" dirty="0">
                <a:solidFill>
                  <a:srgbClr val="000066"/>
                </a:solidFill>
                <a:latin typeface="+mn-lt"/>
              </a:rPr>
              <a:t>The S-meter is an instrument present on the majority of radio receivers that measure the </a:t>
            </a:r>
            <a:r>
              <a:rPr lang="en-US" altLang="en-US" sz="1500" b="1" dirty="0">
                <a:solidFill>
                  <a:srgbClr val="000066"/>
                </a:solidFill>
                <a:latin typeface="+mn-lt"/>
              </a:rPr>
              <a:t>strength of the signal </a:t>
            </a:r>
            <a:r>
              <a:rPr lang="en-US" altLang="en-US" sz="1500" dirty="0">
                <a:solidFill>
                  <a:srgbClr val="000066"/>
                </a:solidFill>
                <a:latin typeface="+mn-lt"/>
              </a:rPr>
              <a:t>that is being received.  </a:t>
            </a:r>
            <a:r>
              <a:rPr lang="en-US" altLang="en-US" sz="750" dirty="0">
                <a:solidFill>
                  <a:srgbClr val="000066"/>
                </a:solidFill>
                <a:latin typeface="+mn-lt"/>
              </a:rPr>
              <a:t>(G4D04)</a:t>
            </a:r>
            <a:r>
              <a:rPr lang="en-US" altLang="en-US" sz="1500" dirty="0">
                <a:solidFill>
                  <a:srgbClr val="000066"/>
                </a:solidFill>
                <a:latin typeface="+mn-lt"/>
              </a:rPr>
              <a:t> 	</a:t>
            </a:r>
          </a:p>
          <a:p>
            <a:pPr lvl="2">
              <a:lnSpc>
                <a:spcPct val="100000"/>
              </a:lnSpc>
              <a:spcBef>
                <a:spcPts val="272"/>
              </a:spcBef>
              <a:buClr>
                <a:srgbClr val="FF1515"/>
              </a:buClr>
              <a:buFont typeface="Symbol" panose="05050102010706020507" pitchFamily="18" charset="2"/>
              <a:buChar char=""/>
            </a:pPr>
            <a:r>
              <a:rPr lang="en-US" altLang="en-US" sz="1350" b="1" dirty="0">
                <a:solidFill>
                  <a:srgbClr val="FF0000"/>
                </a:solidFill>
                <a:latin typeface="+mn-lt"/>
                <a:cs typeface="Times New Roman" panose="02020603050405020304" pitchFamily="18" charset="0"/>
              </a:rPr>
              <a:t>Most all receivers have an S-meter showing received signal strength.</a:t>
            </a:r>
          </a:p>
          <a:p>
            <a:pPr eaLnBrk="1" hangingPunct="1">
              <a:lnSpc>
                <a:spcPct val="100000"/>
              </a:lnSpc>
              <a:spcBef>
                <a:spcPct val="0"/>
              </a:spcBef>
              <a:buClrTx/>
              <a:buSzTx/>
              <a:buFontTx/>
              <a:buNone/>
            </a:pPr>
            <a:endParaRPr lang="en-US" altLang="en-US" sz="1350" dirty="0"/>
          </a:p>
          <a:p>
            <a:pPr>
              <a:lnSpc>
                <a:spcPct val="100000"/>
              </a:lnSpc>
              <a:spcBef>
                <a:spcPts val="300"/>
              </a:spcBef>
              <a:buClrTx/>
              <a:buSzTx/>
            </a:pPr>
            <a:endParaRPr lang="en-US" altLang="en-US" sz="1350" dirty="0"/>
          </a:p>
        </p:txBody>
      </p:sp>
      <p:pic>
        <p:nvPicPr>
          <p:cNvPr id="27651" name="Picture 3">
            <a:extLst>
              <a:ext uri="{FF2B5EF4-FFF2-40B4-BE49-F238E27FC236}">
                <a16:creationId xmlns:a16="http://schemas.microsoft.com/office/drawing/2014/main" id="{B2C3EB8D-BD00-4C07-81D1-E78E934B4F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4888" y="2223448"/>
            <a:ext cx="3676650" cy="179189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652" name="Picture 4">
            <a:extLst>
              <a:ext uri="{FF2B5EF4-FFF2-40B4-BE49-F238E27FC236}">
                <a16:creationId xmlns:a16="http://schemas.microsoft.com/office/drawing/2014/main" id="{AF24AE06-11A4-4FF9-97FD-390785AEA1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047" y="2223448"/>
            <a:ext cx="3681413" cy="179189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18</a:t>
            </a:r>
          </a:p>
        </p:txBody>
      </p:sp>
      <p:sp>
        <p:nvSpPr>
          <p:cNvPr id="4" name="Rectangle 2">
            <a:extLst>
              <a:ext uri="{FF2B5EF4-FFF2-40B4-BE49-F238E27FC236}">
                <a16:creationId xmlns:a16="http://schemas.microsoft.com/office/drawing/2014/main" id="{CB96D1D3-6E63-793A-A3B8-D2EB73F09D29}"/>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27650">
                                            <p:txEl>
                                              <p:pRg st="0" end="0"/>
                                            </p:txEl>
                                          </p:spTgt>
                                        </p:tgtEl>
                                        <p:attrNameLst>
                                          <p:attrName>style.visibility</p:attrName>
                                        </p:attrNameLst>
                                      </p:cBhvr>
                                      <p:to>
                                        <p:strVal val="visible"/>
                                      </p:to>
                                    </p:set>
                                    <p:animEffect transition="in" filter="wipe(up)">
                                      <p:cBhvr additive="repl">
                                        <p:cTn id="7" dur="1000"/>
                                        <p:tgtEl>
                                          <p:spTgt spid="2765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additive="repl">
                                        <p:cTn id="11" dur="1" fill="hold">
                                          <p:stCondLst>
                                            <p:cond delay="0"/>
                                          </p:stCondLst>
                                        </p:cTn>
                                        <p:tgtEl>
                                          <p:spTgt spid="27650">
                                            <p:txEl>
                                              <p:pRg st="2" end="2"/>
                                            </p:txEl>
                                          </p:spTgt>
                                        </p:tgtEl>
                                        <p:attrNameLst>
                                          <p:attrName>style.visibility</p:attrName>
                                        </p:attrNameLst>
                                      </p:cBhvr>
                                      <p:to>
                                        <p:strVal val="visible"/>
                                      </p:to>
                                    </p:set>
                                    <p:animEffect transition="in" filter="wipe(left)">
                                      <p:cBhvr additive="repl">
                                        <p:cTn id="12" dur="1000"/>
                                        <p:tgtEl>
                                          <p:spTgt spid="27650">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27650">
                                            <p:txEl>
                                              <p:pRg st="3" end="3"/>
                                            </p:txEl>
                                          </p:spTgt>
                                        </p:tgtEl>
                                        <p:attrNameLst>
                                          <p:attrName>style.visibility</p:attrName>
                                        </p:attrNameLst>
                                      </p:cBhvr>
                                      <p:to>
                                        <p:strVal val="visible"/>
                                      </p:to>
                                    </p:set>
                                    <p:animEffect transition="in" filter="wipe(left)">
                                      <p:cBhvr additive="repl">
                                        <p:cTn id="17" dur="1000"/>
                                        <p:tgtEl>
                                          <p:spTgt spid="27650">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additive="repl">
                                        <p:cTn id="21" dur="1" fill="hold">
                                          <p:stCondLst>
                                            <p:cond delay="0"/>
                                          </p:stCondLst>
                                        </p:cTn>
                                        <p:tgtEl>
                                          <p:spTgt spid="27652"/>
                                        </p:tgtEl>
                                        <p:attrNameLst>
                                          <p:attrName>style.visibility</p:attrName>
                                        </p:attrNameLst>
                                      </p:cBhvr>
                                      <p:to>
                                        <p:strVal val="visible"/>
                                      </p:to>
                                    </p:set>
                                    <p:animEffect transition="in" filter="wipe(down)">
                                      <p:cBhvr additive="repl">
                                        <p:cTn id="22" dur="1000"/>
                                        <p:tgtEl>
                                          <p:spTgt spid="27652"/>
                                        </p:tgtEl>
                                      </p:cBhvr>
                                    </p:animEffect>
                                  </p:childTnLst>
                                </p:cTn>
                              </p:par>
                              <p:par>
                                <p:cTn id="23" presetID="22" presetClass="entr" presetSubtype="4" fill="hold" nodeType="withEffect">
                                  <p:stCondLst>
                                    <p:cond delay="0"/>
                                  </p:stCondLst>
                                  <p:childTnLst>
                                    <p:set>
                                      <p:cBhvr additive="repl">
                                        <p:cTn id="24" dur="1" fill="hold">
                                          <p:stCondLst>
                                            <p:cond delay="0"/>
                                          </p:stCondLst>
                                        </p:cTn>
                                        <p:tgtEl>
                                          <p:spTgt spid="27651"/>
                                        </p:tgtEl>
                                        <p:attrNameLst>
                                          <p:attrName>style.visibility</p:attrName>
                                        </p:attrNameLst>
                                      </p:cBhvr>
                                      <p:to>
                                        <p:strVal val="visible"/>
                                      </p:to>
                                    </p:set>
                                    <p:animEffect transition="in" filter="wipe(down)">
                                      <p:cBhvr additive="repl">
                                        <p:cTn id="25" dur="100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r>
              <a:rPr lang="en-US" sz="3600" dirty="0"/>
              <a:t>General</a:t>
            </a:r>
            <a:br>
              <a:rPr lang="en-US" sz="3600" dirty="0"/>
            </a:br>
            <a:r>
              <a:rPr lang="en-US" sz="3600" dirty="0"/>
              <a:t>Licensing Course</a:t>
            </a:r>
            <a:endParaRPr lang="en-ES" sz="3600" dirty="0"/>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r>
              <a:rPr lang="en-US" dirty="0" err="1"/>
              <a:t>MyFirstName</a:t>
            </a:r>
            <a:r>
              <a:rPr lang="en-US" dirty="0"/>
              <a:t> </a:t>
            </a:r>
            <a:r>
              <a:rPr lang="en-US" dirty="0" err="1"/>
              <a:t>MyLastName</a:t>
            </a:r>
            <a:br>
              <a:rPr lang="en-US" dirty="0"/>
            </a:br>
            <a:r>
              <a:rPr lang="en-US" dirty="0"/>
              <a:t>My arrl.net email address</a:t>
            </a:r>
          </a:p>
          <a:p>
            <a:endParaRPr lang="en-U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2072756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
            <a:extLst>
              <a:ext uri="{FF2B5EF4-FFF2-40B4-BE49-F238E27FC236}">
                <a16:creationId xmlns:a16="http://schemas.microsoft.com/office/drawing/2014/main" id="{AD0CAEB0-3548-4000-BE46-ED012C03CDB1}"/>
              </a:ext>
            </a:extLst>
          </p:cNvPr>
          <p:cNvSpPr>
            <a:spLocks noChangeArrowheads="1"/>
          </p:cNvSpPr>
          <p:nvPr/>
        </p:nvSpPr>
        <p:spPr bwMode="auto">
          <a:xfrm>
            <a:off x="1143001" y="353616"/>
            <a:ext cx="6854428" cy="6453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marL="1371600" indent="-1368425">
              <a:lnSpc>
                <a:spcPct val="84000"/>
              </a:lnSpc>
              <a:spcBef>
                <a:spcPts val="1425"/>
              </a:spcBef>
              <a:buClr>
                <a:srgbClr val="000000"/>
              </a:buClr>
              <a:buSzPct val="100000"/>
              <a:buFont typeface="Times New Roman" panose="02020603050405020304" pitchFamily="18" charset="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95000"/>
              </a:lnSpc>
              <a:spcBef>
                <a:spcPct val="0"/>
              </a:spcBef>
            </a:pPr>
            <a:r>
              <a:rPr lang="en-US" altLang="en-US" sz="2400" b="1">
                <a:solidFill>
                  <a:srgbClr val="FFFFFF"/>
                </a:solidFill>
                <a:latin typeface="Rockwell" panose="02060603020205020403" pitchFamily="18" charset="0"/>
              </a:rPr>
              <a:t>Element 3 General  Class Question Pool</a:t>
            </a:r>
            <a:br>
              <a:rPr lang="en-US" altLang="en-US" sz="2400"/>
            </a:br>
            <a:endParaRPr lang="en-US" altLang="en-US" sz="2400"/>
          </a:p>
        </p:txBody>
      </p:sp>
      <p:sp>
        <p:nvSpPr>
          <p:cNvPr id="59395" name="Rectangle 2">
            <a:extLst>
              <a:ext uri="{FF2B5EF4-FFF2-40B4-BE49-F238E27FC236}">
                <a16:creationId xmlns:a16="http://schemas.microsoft.com/office/drawing/2014/main" id="{B3507B0A-BDC4-42A8-9945-356B1F8A1C3C}"/>
              </a:ext>
            </a:extLst>
          </p:cNvPr>
          <p:cNvSpPr>
            <a:spLocks noChangeArrowheads="1"/>
          </p:cNvSpPr>
          <p:nvPr/>
        </p:nvSpPr>
        <p:spPr bwMode="auto">
          <a:xfrm>
            <a:off x="2634258" y="1420058"/>
            <a:ext cx="3871913"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9pPr>
          </a:lstStyle>
          <a:p>
            <a:pPr algn="ctr">
              <a:lnSpc>
                <a:spcPct val="100000"/>
              </a:lnSpc>
              <a:spcBef>
                <a:spcPts val="1200"/>
              </a:spcBef>
            </a:pPr>
            <a:r>
              <a:rPr lang="en-US" altLang="en-US" sz="2400" b="1" dirty="0">
                <a:solidFill>
                  <a:srgbClr val="FF0000"/>
                </a:solidFill>
                <a:latin typeface="Rockwell" panose="02060603020205020403" pitchFamily="18" charset="0"/>
              </a:rPr>
              <a:t>Your Receiver</a:t>
            </a:r>
          </a:p>
        </p:txBody>
      </p:sp>
      <p:pic>
        <p:nvPicPr>
          <p:cNvPr id="59396" name="Picture 3">
            <a:extLst>
              <a:ext uri="{FF2B5EF4-FFF2-40B4-BE49-F238E27FC236}">
                <a16:creationId xmlns:a16="http://schemas.microsoft.com/office/drawing/2014/main" id="{75E2FA6B-DA46-45F7-9127-830F4E1D547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88" y="2949179"/>
            <a:ext cx="2181225" cy="223956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9397" name="Picture 4">
            <a:extLst>
              <a:ext uri="{FF2B5EF4-FFF2-40B4-BE49-F238E27FC236}">
                <a16:creationId xmlns:a16="http://schemas.microsoft.com/office/drawing/2014/main" id="{18779F3B-9A89-4035-A933-8A5451CD19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7619" y="2880122"/>
            <a:ext cx="1507331" cy="22526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9398" name="Rectangle 5">
            <a:extLst>
              <a:ext uri="{FF2B5EF4-FFF2-40B4-BE49-F238E27FC236}">
                <a16:creationId xmlns:a16="http://schemas.microsoft.com/office/drawing/2014/main" id="{472A8D24-8DBE-42A4-AFF1-4A9F9B4A1C93}"/>
              </a:ext>
            </a:extLst>
          </p:cNvPr>
          <p:cNvSpPr>
            <a:spLocks noChangeArrowheads="1"/>
          </p:cNvSpPr>
          <p:nvPr/>
        </p:nvSpPr>
        <p:spPr bwMode="auto">
          <a:xfrm>
            <a:off x="6552010" y="4683919"/>
            <a:ext cx="2131219" cy="355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fld id="{FCF60B0F-E4B2-4587-9B3E-65AF68249738}" type="slidenum">
              <a:rPr lang="en-US" altLang="en-US" sz="1050">
                <a:solidFill>
                  <a:srgbClr val="000066"/>
                </a:solidFill>
                <a:latin typeface="Times New Roman" panose="02020603050405020304" pitchFamily="18" charset="0"/>
              </a:rPr>
              <a:pPr algn="r" eaLnBrk="1" hangingPunct="1">
                <a:lnSpc>
                  <a:spcPct val="100000"/>
                </a:lnSpc>
                <a:spcBef>
                  <a:spcPct val="0"/>
                </a:spcBef>
              </a:pPr>
              <a:t>20</a:t>
            </a:fld>
            <a:endParaRPr lang="en-US" altLang="en-US" sz="1050">
              <a:solidFill>
                <a:srgbClr val="000066"/>
              </a:solidFill>
              <a:latin typeface="Times New Roman" panose="02020603050405020304" pitchFamily="18" charset="0"/>
            </a:endParaRPr>
          </a:p>
        </p:txBody>
      </p:sp>
      <p:sp>
        <p:nvSpPr>
          <p:cNvPr id="3" name="TextBox 2">
            <a:extLst>
              <a:ext uri="{FF2B5EF4-FFF2-40B4-BE49-F238E27FC236}">
                <a16:creationId xmlns:a16="http://schemas.microsoft.com/office/drawing/2014/main" id="{60FA8867-FF84-E3D7-AD49-686CCAFC7CBE}"/>
              </a:ext>
            </a:extLst>
          </p:cNvPr>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CF72C-F94A-1190-5ACA-E908CCC68758}"/>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7EE886C0-30D9-79E4-9B0A-2F10205E6C43}"/>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400" dirty="0"/>
              <a:t>G7C08</a:t>
            </a:r>
            <a:br>
              <a:rPr lang="en-US" altLang="en-US" sz="2400" dirty="0"/>
            </a:br>
            <a:r>
              <a:rPr lang="en-US" altLang="en-US" sz="2400" dirty="0"/>
              <a:t>Which parameter affects receiver sensitivity?</a:t>
            </a:r>
          </a:p>
        </p:txBody>
      </p:sp>
      <p:sp>
        <p:nvSpPr>
          <p:cNvPr id="3710979" name="Rectangle 3">
            <a:extLst>
              <a:ext uri="{FF2B5EF4-FFF2-40B4-BE49-F238E27FC236}">
                <a16:creationId xmlns:a16="http://schemas.microsoft.com/office/drawing/2014/main" id="{C4290829-EAAB-84CD-0D24-2997C6DA7647}"/>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Input amplifier gain</a:t>
            </a:r>
          </a:p>
          <a:p>
            <a:pPr marL="285750" indent="-285750">
              <a:lnSpc>
                <a:spcPct val="150000"/>
              </a:lnSpc>
              <a:buFontTx/>
              <a:buAutoNum type="alphaUcPeriod"/>
            </a:pPr>
            <a:r>
              <a:rPr lang="en-US" altLang="en-US" dirty="0">
                <a:latin typeface="Georgia" panose="02040502050405020303" pitchFamily="18" charset="0"/>
              </a:rPr>
              <a:t>Demodulator stage bandwidth</a:t>
            </a:r>
          </a:p>
          <a:p>
            <a:pPr marL="285750" indent="-285750">
              <a:lnSpc>
                <a:spcPct val="150000"/>
              </a:lnSpc>
              <a:buFontTx/>
              <a:buAutoNum type="alphaUcPeriod"/>
            </a:pPr>
            <a:r>
              <a:rPr lang="en-US" altLang="en-US" dirty="0">
                <a:latin typeface="Georgia" panose="02040502050405020303" pitchFamily="18" charset="0"/>
              </a:rPr>
              <a:t>Input amplifier noise figure</a:t>
            </a:r>
          </a:p>
          <a:p>
            <a:pPr marL="285750" indent="-285750">
              <a:lnSpc>
                <a:spcPct val="150000"/>
              </a:lnSpc>
              <a:buFontTx/>
              <a:buAutoNum type="alphaUcPeriod"/>
            </a:pPr>
            <a:r>
              <a:rPr lang="en-US" altLang="en-US" dirty="0">
                <a:latin typeface="Georgia" panose="02040502050405020303" pitchFamily="18" charset="0"/>
              </a:rPr>
              <a:t>All these choices are correct</a:t>
            </a:r>
          </a:p>
        </p:txBody>
      </p:sp>
      <p:sp>
        <p:nvSpPr>
          <p:cNvPr id="4" name="Slide Number Placeholder 3">
            <a:extLst>
              <a:ext uri="{FF2B5EF4-FFF2-40B4-BE49-F238E27FC236}">
                <a16:creationId xmlns:a16="http://schemas.microsoft.com/office/drawing/2014/main" id="{217790F3-F809-10C2-AB34-E326DA2F6F68}"/>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35768865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
            <a:extLst>
              <a:ext uri="{FF2B5EF4-FFF2-40B4-BE49-F238E27FC236}">
                <a16:creationId xmlns:a16="http://schemas.microsoft.com/office/drawing/2014/main" id="{A7CAB83A-5643-4925-9C11-0599A5D91357}"/>
              </a:ext>
            </a:extLst>
          </p:cNvPr>
          <p:cNvSpPr>
            <a:spLocks noChangeArrowheads="1"/>
          </p:cNvSpPr>
          <p:nvPr/>
        </p:nvSpPr>
        <p:spPr bwMode="auto">
          <a:xfrm>
            <a:off x="1191" y="0"/>
            <a:ext cx="9139238" cy="1062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17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buSzPct val="45000"/>
            </a:pPr>
            <a:r>
              <a:rPr lang="en-US" altLang="en-US" sz="2000" dirty="0">
                <a:solidFill>
                  <a:srgbClr val="E33928"/>
                </a:solidFill>
                <a:latin typeface="Georgia" panose="02040502050405020303" pitchFamily="18" charset="0"/>
                <a:ea typeface="+mj-ea"/>
                <a:cs typeface="+mj-cs"/>
              </a:rPr>
              <a:t>G8B12 </a:t>
            </a:r>
          </a:p>
          <a:p>
            <a:pPr algn="ctr" eaLnBrk="1" hangingPunct="1">
              <a:lnSpc>
                <a:spcPct val="100000"/>
              </a:lnSpc>
              <a:spcBef>
                <a:spcPct val="0"/>
              </a:spcBef>
              <a:buSzPct val="45000"/>
            </a:pPr>
            <a:r>
              <a:rPr lang="en-US" altLang="en-US" sz="2000" dirty="0">
                <a:solidFill>
                  <a:srgbClr val="E33928"/>
                </a:solidFill>
                <a:latin typeface="Georgia" panose="02040502050405020303" pitchFamily="18" charset="0"/>
                <a:ea typeface="+mj-ea"/>
                <a:cs typeface="+mj-cs"/>
              </a:rPr>
              <a:t>What process combines two signals in a non-linear circuit or connection to produce unwanted spurious outputs ?</a:t>
            </a:r>
          </a:p>
        </p:txBody>
      </p:sp>
      <p:sp>
        <p:nvSpPr>
          <p:cNvPr id="31746" name="Rectangle 2">
            <a:extLst>
              <a:ext uri="{FF2B5EF4-FFF2-40B4-BE49-F238E27FC236}">
                <a16:creationId xmlns:a16="http://schemas.microsoft.com/office/drawing/2014/main" id="{F06E12E2-03C7-44A9-BC43-7F6DE13015BD}"/>
              </a:ext>
            </a:extLst>
          </p:cNvPr>
          <p:cNvSpPr>
            <a:spLocks noChangeArrowheads="1"/>
          </p:cNvSpPr>
          <p:nvPr/>
        </p:nvSpPr>
        <p:spPr bwMode="auto">
          <a:xfrm>
            <a:off x="254834" y="871304"/>
            <a:ext cx="8596858" cy="26110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9413" indent="-37782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nSpc>
                <a:spcPct val="200000"/>
              </a:lnSpc>
              <a:spcBef>
                <a:spcPts val="450"/>
              </a:spcBef>
              <a:buClr>
                <a:srgbClr val="FF1515"/>
              </a:buClr>
              <a:buFont typeface="Times New Roman" panose="02020603050405020304" pitchFamily="18" charset="0"/>
              <a:buAutoNum type="alphaUcPeriod"/>
            </a:pPr>
            <a:r>
              <a:rPr lang="en-US" altLang="en-US" sz="1800" dirty="0">
                <a:solidFill>
                  <a:srgbClr val="000066"/>
                </a:solidFill>
                <a:latin typeface="Georgia" panose="02040502050405020303" pitchFamily="18" charset="0"/>
              </a:rPr>
              <a:t>Intermodulation.</a:t>
            </a:r>
            <a:endParaRPr lang="en-US" altLang="en-US" sz="1800" dirty="0">
              <a:latin typeface="Georgia" panose="02040502050405020303" pitchFamily="18" charset="0"/>
            </a:endParaRPr>
          </a:p>
          <a:p>
            <a:pPr>
              <a:lnSpc>
                <a:spcPct val="200000"/>
              </a:lnSpc>
              <a:spcBef>
                <a:spcPts val="450"/>
              </a:spcBef>
              <a:buClr>
                <a:srgbClr val="FF1515"/>
              </a:buClr>
              <a:buFont typeface="Times New Roman" panose="02020603050405020304" pitchFamily="18" charset="0"/>
              <a:buAutoNum type="alphaUcPeriod"/>
            </a:pPr>
            <a:r>
              <a:rPr lang="en-US" altLang="en-US" sz="1800" dirty="0">
                <a:solidFill>
                  <a:srgbClr val="000066"/>
                </a:solidFill>
                <a:latin typeface="Georgia" panose="02040502050405020303" pitchFamily="18" charset="0"/>
              </a:rPr>
              <a:t>Heterodyning.</a:t>
            </a:r>
            <a:endParaRPr lang="en-US" altLang="en-US" sz="1800" dirty="0">
              <a:latin typeface="Georgia" panose="02040502050405020303" pitchFamily="18" charset="0"/>
            </a:endParaRPr>
          </a:p>
          <a:p>
            <a:pPr>
              <a:lnSpc>
                <a:spcPct val="200000"/>
              </a:lnSpc>
              <a:spcBef>
                <a:spcPts val="450"/>
              </a:spcBef>
              <a:buClr>
                <a:srgbClr val="FF1515"/>
              </a:buClr>
              <a:buFont typeface="Times New Roman" panose="02020603050405020304" pitchFamily="18" charset="0"/>
              <a:buAutoNum type="alphaUcPeriod"/>
            </a:pPr>
            <a:r>
              <a:rPr lang="en-US" altLang="en-US" sz="1800" dirty="0">
                <a:solidFill>
                  <a:srgbClr val="000066"/>
                </a:solidFill>
                <a:latin typeface="Georgia" panose="02040502050405020303" pitchFamily="18" charset="0"/>
              </a:rPr>
              <a:t>Detection. </a:t>
            </a:r>
            <a:endParaRPr lang="en-US" altLang="en-US" sz="1800" dirty="0">
              <a:latin typeface="Georgia" panose="02040502050405020303" pitchFamily="18" charset="0"/>
            </a:endParaRPr>
          </a:p>
          <a:p>
            <a:pPr>
              <a:lnSpc>
                <a:spcPct val="200000"/>
              </a:lnSpc>
              <a:spcBef>
                <a:spcPts val="450"/>
              </a:spcBef>
              <a:buClr>
                <a:srgbClr val="FF1515"/>
              </a:buClr>
              <a:buFont typeface="Times New Roman" panose="02020603050405020304" pitchFamily="18" charset="0"/>
              <a:buAutoNum type="alphaUcPeriod"/>
            </a:pPr>
            <a:r>
              <a:rPr lang="en-US" altLang="en-US" sz="1800" dirty="0">
                <a:solidFill>
                  <a:srgbClr val="000066"/>
                </a:solidFill>
                <a:latin typeface="Georgia" panose="02040502050405020303" pitchFamily="18" charset="0"/>
              </a:rPr>
              <a:t>Rolloff. </a:t>
            </a:r>
            <a:br>
              <a:rPr lang="en-US" altLang="en-US" sz="1350" dirty="0"/>
            </a:br>
            <a:r>
              <a:rPr lang="en-US" altLang="en-US" sz="1800" dirty="0">
                <a:solidFill>
                  <a:srgbClr val="000066"/>
                </a:solidFill>
                <a:latin typeface="Rockwell" panose="02060603020205020403" pitchFamily="18" charset="0"/>
              </a:rPr>
              <a:t> </a:t>
            </a:r>
          </a:p>
        </p:txBody>
      </p:sp>
      <p:sp>
        <p:nvSpPr>
          <p:cNvPr id="6"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22</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500" fill="hold" masterRel="sameClick"/>
                                        <p:tgtEl>
                                          <p:spTgt spid="31746">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1746">
                                            <p:txEl>
                                              <p:pRg st="0" end="0"/>
                                            </p:txEl>
                                          </p:spTgt>
                                        </p:tgtEl>
                                        <p:attrNameLst>
                                          <p:attrName>style.fontStyle</p:attrName>
                                        </p:attrNameLst>
                                      </p:cBhvr>
                                      <p:to>
                                        <p:strVal val="normal"/>
                                      </p:to>
                                    </p:set>
                                    <p:set>
                                      <p:cBhvr additive="repl">
                                        <p:cTn id="9" dur="indefinite"/>
                                        <p:tgtEl>
                                          <p:spTgt spid="31746">
                                            <p:txEl>
                                              <p:pRg st="0" end="0"/>
                                            </p:txEl>
                                          </p:spTgt>
                                        </p:tgtEl>
                                        <p:attrNameLst>
                                          <p:attrName>style.fontWeight</p:attrName>
                                        </p:attrNameLst>
                                      </p:cBhvr>
                                      <p:to>
                                        <p:strVal val="bold"/>
                                      </p:to>
                                    </p:set>
                                    <p:set>
                                      <p:cBhvr additive="repl">
                                        <p:cTn id="10" dur="indefinite"/>
                                        <p:tgtEl>
                                          <p:spTgt spid="31746">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1746">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43E210-9715-5168-4D34-FD7D02C5E613}"/>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19DDC807-0F16-27B7-117F-822628B09912}"/>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G8B05</a:t>
            </a:r>
            <a:br>
              <a:rPr lang="en-US" altLang="en-US" sz="2400" dirty="0"/>
            </a:br>
            <a:r>
              <a:rPr lang="en-US" altLang="en-US" sz="2400" dirty="0"/>
              <a:t>Which intermodulation products are closest to the original signal frequencies?</a:t>
            </a:r>
          </a:p>
        </p:txBody>
      </p:sp>
      <p:sp>
        <p:nvSpPr>
          <p:cNvPr id="3710979" name="Rectangle 3">
            <a:extLst>
              <a:ext uri="{FF2B5EF4-FFF2-40B4-BE49-F238E27FC236}">
                <a16:creationId xmlns:a16="http://schemas.microsoft.com/office/drawing/2014/main" id="{A6A8ECE7-643E-DEEF-C438-25CC85846AF3}"/>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Second harmonics</a:t>
            </a:r>
          </a:p>
          <a:p>
            <a:pPr marL="285750" indent="-285750">
              <a:lnSpc>
                <a:spcPct val="150000"/>
              </a:lnSpc>
              <a:buFontTx/>
              <a:buAutoNum type="alphaUcPeriod"/>
            </a:pPr>
            <a:r>
              <a:rPr lang="en-US" altLang="en-US" dirty="0">
                <a:latin typeface="Georgia" panose="02040502050405020303" pitchFamily="18" charset="0"/>
              </a:rPr>
              <a:t>Even-order</a:t>
            </a:r>
          </a:p>
          <a:p>
            <a:pPr marL="285750" indent="-285750">
              <a:lnSpc>
                <a:spcPct val="150000"/>
              </a:lnSpc>
              <a:buFontTx/>
              <a:buAutoNum type="alphaUcPeriod"/>
            </a:pPr>
            <a:r>
              <a:rPr lang="en-US" altLang="en-US" dirty="0">
                <a:latin typeface="Georgia" panose="02040502050405020303" pitchFamily="18" charset="0"/>
              </a:rPr>
              <a:t>Odd-order</a:t>
            </a:r>
          </a:p>
          <a:p>
            <a:pPr marL="285750" indent="-285750">
              <a:lnSpc>
                <a:spcPct val="150000"/>
              </a:lnSpc>
              <a:buFontTx/>
              <a:buAutoNum type="alphaUcPeriod"/>
            </a:pPr>
            <a:r>
              <a:rPr lang="en-US" altLang="en-US" dirty="0">
                <a:latin typeface="Georgia" panose="02040502050405020303" pitchFamily="18" charset="0"/>
              </a:rPr>
              <a:t>Intercept point</a:t>
            </a:r>
          </a:p>
        </p:txBody>
      </p:sp>
      <p:sp>
        <p:nvSpPr>
          <p:cNvPr id="4" name="Slide Number Placeholder 3">
            <a:extLst>
              <a:ext uri="{FF2B5EF4-FFF2-40B4-BE49-F238E27FC236}">
                <a16:creationId xmlns:a16="http://schemas.microsoft.com/office/drawing/2014/main" id="{B0371B7F-A243-2631-FC5E-363C5E5988D8}"/>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3290410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D22420-74F6-EA08-994E-450D448BD148}"/>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69771CEC-8835-25E2-BFC2-D7B37635E2FB}"/>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G8B13 </a:t>
            </a:r>
            <a:br>
              <a:rPr lang="en-US" altLang="en-US" sz="2400" dirty="0"/>
            </a:br>
            <a:r>
              <a:rPr lang="en-US" altLang="en-US" sz="2400" dirty="0"/>
              <a:t>Which of the following is an odd-order intermodulation product of frequencies F1 and F2?</a:t>
            </a:r>
          </a:p>
        </p:txBody>
      </p:sp>
      <p:sp>
        <p:nvSpPr>
          <p:cNvPr id="3710979" name="Rectangle 3">
            <a:extLst>
              <a:ext uri="{FF2B5EF4-FFF2-40B4-BE49-F238E27FC236}">
                <a16:creationId xmlns:a16="http://schemas.microsoft.com/office/drawing/2014/main" id="{277CCF07-1375-C91B-5809-9D1068EA45DF}"/>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5F1-3F2</a:t>
            </a:r>
          </a:p>
          <a:p>
            <a:pPr marL="285750" indent="-285750">
              <a:lnSpc>
                <a:spcPct val="150000"/>
              </a:lnSpc>
              <a:buFontTx/>
              <a:buAutoNum type="alphaUcPeriod"/>
            </a:pPr>
            <a:r>
              <a:rPr lang="en-US" altLang="en-US" dirty="0">
                <a:latin typeface="Georgia" panose="02040502050405020303" pitchFamily="18" charset="0"/>
              </a:rPr>
              <a:t>3F1-F2</a:t>
            </a:r>
          </a:p>
          <a:p>
            <a:pPr marL="285750" indent="-285750">
              <a:lnSpc>
                <a:spcPct val="150000"/>
              </a:lnSpc>
              <a:buFontTx/>
              <a:buAutoNum type="alphaUcPeriod"/>
            </a:pPr>
            <a:r>
              <a:rPr lang="en-US" altLang="en-US" dirty="0">
                <a:latin typeface="Georgia" panose="02040502050405020303" pitchFamily="18" charset="0"/>
              </a:rPr>
              <a:t>2F1-F2</a:t>
            </a:r>
          </a:p>
          <a:p>
            <a:pPr marL="285750" indent="-285750">
              <a:lnSpc>
                <a:spcPct val="150000"/>
              </a:lnSpc>
              <a:buFontTx/>
              <a:buAutoNum type="alphaUcPeriod"/>
            </a:pPr>
            <a:r>
              <a:rPr lang="en-US" altLang="en-US" dirty="0">
                <a:latin typeface="Georgia" panose="02040502050405020303" pitchFamily="18" charset="0"/>
              </a:rPr>
              <a:t>All these choices are correct</a:t>
            </a:r>
          </a:p>
        </p:txBody>
      </p:sp>
      <p:sp>
        <p:nvSpPr>
          <p:cNvPr id="4" name="Slide Number Placeholder 3">
            <a:extLst>
              <a:ext uri="{FF2B5EF4-FFF2-40B4-BE49-F238E27FC236}">
                <a16:creationId xmlns:a16="http://schemas.microsoft.com/office/drawing/2014/main" id="{4D0DB928-F4D0-A1AA-43C5-FFAA7176B9E8}"/>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1754130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
            <a:extLst>
              <a:ext uri="{FF2B5EF4-FFF2-40B4-BE49-F238E27FC236}">
                <a16:creationId xmlns:a16="http://schemas.microsoft.com/office/drawing/2014/main" id="{5407B1F1-CDF2-45A5-8FC9-F498E7EBA43C}"/>
              </a:ext>
            </a:extLst>
          </p:cNvPr>
          <p:cNvSpPr>
            <a:spLocks noChangeArrowheads="1"/>
          </p:cNvSpPr>
          <p:nvPr/>
        </p:nvSpPr>
        <p:spPr bwMode="auto">
          <a:xfrm>
            <a:off x="4762" y="176087"/>
            <a:ext cx="9139238" cy="703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17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buSzPct val="45000"/>
            </a:pPr>
            <a:r>
              <a:rPr lang="en-US" altLang="en-US" sz="2000" dirty="0">
                <a:solidFill>
                  <a:srgbClr val="E33928"/>
                </a:solidFill>
                <a:latin typeface="Georgia" panose="02040502050405020303" pitchFamily="18" charset="0"/>
                <a:ea typeface="+mj-ea"/>
                <a:cs typeface="+mj-cs"/>
              </a:rPr>
              <a:t>G7C04</a:t>
            </a:r>
            <a:r>
              <a:rPr lang="en-US" altLang="en-US" sz="1350" dirty="0">
                <a:solidFill>
                  <a:srgbClr val="E33928"/>
                </a:solidFill>
                <a:latin typeface="Georgia" panose="02040502050405020303" pitchFamily="18" charset="0"/>
              </a:rPr>
              <a:t> </a:t>
            </a:r>
          </a:p>
          <a:p>
            <a:pPr algn="ctr" eaLnBrk="1" hangingPunct="1">
              <a:lnSpc>
                <a:spcPct val="100000"/>
              </a:lnSpc>
              <a:spcBef>
                <a:spcPct val="0"/>
              </a:spcBef>
              <a:buSzPct val="45000"/>
            </a:pPr>
            <a:r>
              <a:rPr lang="en-US" altLang="en-US" sz="1800" dirty="0">
                <a:solidFill>
                  <a:srgbClr val="E33928"/>
                </a:solidFill>
                <a:latin typeface="Georgia" panose="02040502050405020303" pitchFamily="18" charset="0"/>
              </a:rPr>
              <a:t>How is a product detector used?</a:t>
            </a:r>
          </a:p>
        </p:txBody>
      </p:sp>
      <p:sp>
        <p:nvSpPr>
          <p:cNvPr id="32770" name="Rectangle 2">
            <a:extLst>
              <a:ext uri="{FF2B5EF4-FFF2-40B4-BE49-F238E27FC236}">
                <a16:creationId xmlns:a16="http://schemas.microsoft.com/office/drawing/2014/main" id="{194AD61E-0481-49ED-AA46-988691D9148E}"/>
              </a:ext>
            </a:extLst>
          </p:cNvPr>
          <p:cNvSpPr>
            <a:spLocks noChangeArrowheads="1"/>
          </p:cNvSpPr>
          <p:nvPr/>
        </p:nvSpPr>
        <p:spPr bwMode="auto">
          <a:xfrm>
            <a:off x="374754" y="771994"/>
            <a:ext cx="8401987" cy="3667848"/>
          </a:xfrm>
          <a:prstGeom prst="rect">
            <a:avLst/>
          </a:prstGeom>
        </p:spPr>
        <p:txBody>
          <a:bodyPr vert="horz" lIns="0" tIns="36000" rIns="0" bIns="36000" rtlCol="0">
            <a:normAutofit/>
          </a:bodyPr>
          <a:lstStyle/>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Used in test gear to detect spurious mixing products</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Used in transmitter to perform frequency multiplication</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Used in an FM receiver to filter out unwanted sidebands</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Used in a single sideband receiver to extract the modulated signal </a:t>
            </a:r>
          </a:p>
        </p:txBody>
      </p:sp>
      <p:sp>
        <p:nvSpPr>
          <p:cNvPr id="5"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23</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500" fill="hold" masterRel="sameClick"/>
                                        <p:tgtEl>
                                          <p:spTgt spid="32770">
                                            <p:txEl>
                                              <p:pRg st="0" end="0"/>
                                            </p:txEl>
                                          </p:spTgt>
                                        </p:tgtEl>
                                        <p:attrNameLst>
                                          <p:attrName>style.color</p:attrName>
                                        </p:attrNameLst>
                                      </p:cBhvr>
                                      <p:to>
                                        <a:srgbClr val="FF1515"/>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additive="repl">
                                        <p:cTn id="10" dur="500" fill="hold" masterRel="sameClick"/>
                                        <p:tgtEl>
                                          <p:spTgt spid="32770">
                                            <p:txEl>
                                              <p:pRg st="1" end="1"/>
                                            </p:txEl>
                                          </p:spTgt>
                                        </p:tgtEl>
                                        <p:attrNameLst>
                                          <p:attrName>style.color</p:attrName>
                                        </p:attrNameLst>
                                      </p:cBhvr>
                                      <p:to>
                                        <a:srgbClr val="FF1515"/>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additive="repl">
                                        <p:cTn id="14" dur="500" fill="hold" masterRel="sameClick"/>
                                        <p:tgtEl>
                                          <p:spTgt spid="32770">
                                            <p:txEl>
                                              <p:pRg st="2" end="2"/>
                                            </p:txEl>
                                          </p:spTgt>
                                        </p:tgtEl>
                                        <p:attrNameLst>
                                          <p:attrName>style.color</p:attrName>
                                        </p:attrNameLst>
                                      </p:cBhvr>
                                      <p:to>
                                        <a:srgbClr val="FF1515"/>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additive="repl">
                                        <p:cTn id="18" dur="500" fill="hold" masterRel="sameClick"/>
                                        <p:tgtEl>
                                          <p:spTgt spid="32770">
                                            <p:txEl>
                                              <p:pRg st="3" end="3"/>
                                            </p:txEl>
                                          </p:spTgt>
                                        </p:tgtEl>
                                        <p:attrNameLst>
                                          <p:attrName>style.color</p:attrName>
                                        </p:attrNameLst>
                                      </p:cBhvr>
                                      <p:to>
                                        <a:srgbClr val="FF1515"/>
                                      </p:to>
                                    </p:animClr>
                                  </p:childTnLst>
                                </p:cTn>
                              </p:par>
                              <p:par>
                                <p:cTn id="19" presetID="5" presetClass="emph" presetSubtype="1" fill="hold" nodeType="withEffect">
                                  <p:stCondLst>
                                    <p:cond delay="0"/>
                                  </p:stCondLst>
                                  <p:childTnLst>
                                    <p:set>
                                      <p:cBhvr additive="repl">
                                        <p:cTn id="20" dur="indefinite"/>
                                        <p:tgtEl>
                                          <p:spTgt spid="32770">
                                            <p:txEl>
                                              <p:pRg st="0" end="0"/>
                                            </p:txEl>
                                          </p:spTgt>
                                        </p:tgtEl>
                                        <p:attrNameLst>
                                          <p:attrName>style.fontStyle</p:attrName>
                                        </p:attrNameLst>
                                      </p:cBhvr>
                                      <p:to>
                                        <p:strVal val="normal"/>
                                      </p:to>
                                    </p:set>
                                    <p:set>
                                      <p:cBhvr additive="repl">
                                        <p:cTn id="21" dur="indefinite"/>
                                        <p:tgtEl>
                                          <p:spTgt spid="32770">
                                            <p:txEl>
                                              <p:pRg st="0" end="0"/>
                                            </p:txEl>
                                          </p:spTgt>
                                        </p:tgtEl>
                                        <p:attrNameLst>
                                          <p:attrName>style.fontWeight</p:attrName>
                                        </p:attrNameLst>
                                      </p:cBhvr>
                                      <p:to>
                                        <p:strVal val="bold"/>
                                      </p:to>
                                    </p:set>
                                    <p:set>
                                      <p:cBhvr additive="repl">
                                        <p:cTn id="22" dur="indefinite"/>
                                        <p:tgtEl>
                                          <p:spTgt spid="32770">
                                            <p:txEl>
                                              <p:pRg st="0" end="0"/>
                                            </p:txEl>
                                          </p:spTgt>
                                        </p:tgtEl>
                                        <p:attrNameLst>
                                          <p:attrName>style.textDecorationUnderline</p:attrName>
                                        </p:attrNameLst>
                                      </p:cBhvr>
                                      <p:to>
                                        <p:strVal val="false"/>
                                      </p:to>
                                    </p:set>
                                  </p:childTnLst>
                                </p:cTn>
                              </p:par>
                              <p:par>
                                <p:cTn id="23" presetID="5" presetClass="emph" presetSubtype="1" fill="hold" nodeType="withEffect">
                                  <p:stCondLst>
                                    <p:cond delay="0"/>
                                  </p:stCondLst>
                                  <p:childTnLst>
                                    <p:set>
                                      <p:cBhvr additive="repl">
                                        <p:cTn id="24" dur="indefinite"/>
                                        <p:tgtEl>
                                          <p:spTgt spid="32770">
                                            <p:txEl>
                                              <p:pRg st="1" end="1"/>
                                            </p:txEl>
                                          </p:spTgt>
                                        </p:tgtEl>
                                        <p:attrNameLst>
                                          <p:attrName>style.fontStyle</p:attrName>
                                        </p:attrNameLst>
                                      </p:cBhvr>
                                      <p:to>
                                        <p:strVal val="normal"/>
                                      </p:to>
                                    </p:set>
                                    <p:set>
                                      <p:cBhvr additive="repl">
                                        <p:cTn id="25" dur="indefinite"/>
                                        <p:tgtEl>
                                          <p:spTgt spid="32770">
                                            <p:txEl>
                                              <p:pRg st="1" end="1"/>
                                            </p:txEl>
                                          </p:spTgt>
                                        </p:tgtEl>
                                        <p:attrNameLst>
                                          <p:attrName>style.fontWeight</p:attrName>
                                        </p:attrNameLst>
                                      </p:cBhvr>
                                      <p:to>
                                        <p:strVal val="bold"/>
                                      </p:to>
                                    </p:set>
                                    <p:set>
                                      <p:cBhvr additive="repl">
                                        <p:cTn id="26" dur="indefinite"/>
                                        <p:tgtEl>
                                          <p:spTgt spid="32770">
                                            <p:txEl>
                                              <p:pRg st="1" end="1"/>
                                            </p:txEl>
                                          </p:spTgt>
                                        </p:tgtEl>
                                        <p:attrNameLst>
                                          <p:attrName>style.textDecorationUnderline</p:attrName>
                                        </p:attrNameLst>
                                      </p:cBhvr>
                                      <p:to>
                                        <p:strVal val="false"/>
                                      </p:to>
                                    </p:set>
                                  </p:childTnLst>
                                </p:cTn>
                              </p:par>
                              <p:par>
                                <p:cTn id="27" presetID="5" presetClass="emph" presetSubtype="1" fill="hold" nodeType="withEffect">
                                  <p:stCondLst>
                                    <p:cond delay="0"/>
                                  </p:stCondLst>
                                  <p:childTnLst>
                                    <p:set>
                                      <p:cBhvr additive="repl">
                                        <p:cTn id="28" dur="indefinite"/>
                                        <p:tgtEl>
                                          <p:spTgt spid="32770">
                                            <p:txEl>
                                              <p:pRg st="2" end="2"/>
                                            </p:txEl>
                                          </p:spTgt>
                                        </p:tgtEl>
                                        <p:attrNameLst>
                                          <p:attrName>style.fontStyle</p:attrName>
                                        </p:attrNameLst>
                                      </p:cBhvr>
                                      <p:to>
                                        <p:strVal val="normal"/>
                                      </p:to>
                                    </p:set>
                                    <p:set>
                                      <p:cBhvr additive="repl">
                                        <p:cTn id="29" dur="indefinite"/>
                                        <p:tgtEl>
                                          <p:spTgt spid="32770">
                                            <p:txEl>
                                              <p:pRg st="2" end="2"/>
                                            </p:txEl>
                                          </p:spTgt>
                                        </p:tgtEl>
                                        <p:attrNameLst>
                                          <p:attrName>style.fontWeight</p:attrName>
                                        </p:attrNameLst>
                                      </p:cBhvr>
                                      <p:to>
                                        <p:strVal val="bold"/>
                                      </p:to>
                                    </p:set>
                                    <p:set>
                                      <p:cBhvr additive="repl">
                                        <p:cTn id="30" dur="indefinite"/>
                                        <p:tgtEl>
                                          <p:spTgt spid="32770">
                                            <p:txEl>
                                              <p:pRg st="2" end="2"/>
                                            </p:txEl>
                                          </p:spTgt>
                                        </p:tgtEl>
                                        <p:attrNameLst>
                                          <p:attrName>style.textDecorationUnderline</p:attrName>
                                        </p:attrNameLst>
                                      </p:cBhvr>
                                      <p:to>
                                        <p:strVal val="false"/>
                                      </p:to>
                                    </p:set>
                                  </p:childTnLst>
                                </p:cTn>
                              </p:par>
                              <p:par>
                                <p:cTn id="31" presetID="5" presetClass="emph" presetSubtype="1" fill="hold" nodeType="withEffect">
                                  <p:stCondLst>
                                    <p:cond delay="0"/>
                                  </p:stCondLst>
                                  <p:childTnLst>
                                    <p:set>
                                      <p:cBhvr additive="repl">
                                        <p:cTn id="32" dur="indefinite"/>
                                        <p:tgtEl>
                                          <p:spTgt spid="32770">
                                            <p:txEl>
                                              <p:pRg st="3" end="3"/>
                                            </p:txEl>
                                          </p:spTgt>
                                        </p:tgtEl>
                                        <p:attrNameLst>
                                          <p:attrName>style.fontStyle</p:attrName>
                                        </p:attrNameLst>
                                      </p:cBhvr>
                                      <p:to>
                                        <p:strVal val="normal"/>
                                      </p:to>
                                    </p:set>
                                    <p:set>
                                      <p:cBhvr additive="repl">
                                        <p:cTn id="33" dur="indefinite"/>
                                        <p:tgtEl>
                                          <p:spTgt spid="32770">
                                            <p:txEl>
                                              <p:pRg st="3" end="3"/>
                                            </p:txEl>
                                          </p:spTgt>
                                        </p:tgtEl>
                                        <p:attrNameLst>
                                          <p:attrName>style.fontWeight</p:attrName>
                                        </p:attrNameLst>
                                      </p:cBhvr>
                                      <p:to>
                                        <p:strVal val="bold"/>
                                      </p:to>
                                    </p:set>
                                    <p:set>
                                      <p:cBhvr additive="repl">
                                        <p:cTn id="34" dur="indefinite"/>
                                        <p:tgtEl>
                                          <p:spTgt spid="32770">
                                            <p:txEl>
                                              <p:pRg st="3" end="3"/>
                                            </p:txEl>
                                          </p:spTgt>
                                        </p:tgtEl>
                                        <p:attrNameLst>
                                          <p:attrName>style.textDecorationUnderline</p:attrName>
                                        </p:attrNameLst>
                                      </p:cBhvr>
                                      <p:to>
                                        <p:strVal val="false"/>
                                      </p:to>
                                    </p:set>
                                  </p:childTnLst>
                                </p:cTn>
                              </p:par>
                              <p:par>
                                <p:cTn id="35" presetID="8" presetClass="emph" fill="hold" nodeType="withEffect">
                                  <p:stCondLst>
                                    <p:cond delay="0"/>
                                  </p:stCondLst>
                                  <p:childTnLst>
                                    <p:animRot by="21600000">
                                      <p:cBhvr additive="repl">
                                        <p:cTn id="36" dur="1000" fill="hold"/>
                                        <p:tgtEl>
                                          <p:spTgt spid="32770">
                                            <p:txEl>
                                              <p:pRg st="0" end="0"/>
                                            </p:txEl>
                                          </p:spTgt>
                                        </p:tgtEl>
                                        <p:attrNameLst>
                                          <p:attrName>r</p:attrName>
                                        </p:attrNameLst>
                                      </p:cBhvr>
                                    </p:animRot>
                                  </p:childTnLst>
                                </p:cTn>
                              </p:par>
                              <p:par>
                                <p:cTn id="37" presetID="8" presetClass="emph" fill="hold" nodeType="withEffect">
                                  <p:stCondLst>
                                    <p:cond delay="0"/>
                                  </p:stCondLst>
                                  <p:childTnLst>
                                    <p:animRot by="21600000">
                                      <p:cBhvr additive="repl">
                                        <p:cTn id="38" dur="1000" fill="hold"/>
                                        <p:tgtEl>
                                          <p:spTgt spid="32770">
                                            <p:txEl>
                                              <p:pRg st="1" end="1"/>
                                            </p:txEl>
                                          </p:spTgt>
                                        </p:tgtEl>
                                        <p:attrNameLst>
                                          <p:attrName>r</p:attrName>
                                        </p:attrNameLst>
                                      </p:cBhvr>
                                    </p:animRot>
                                  </p:childTnLst>
                                </p:cTn>
                              </p:par>
                              <p:par>
                                <p:cTn id="39" presetID="8" presetClass="emph" fill="hold" nodeType="withEffect">
                                  <p:stCondLst>
                                    <p:cond delay="0"/>
                                  </p:stCondLst>
                                  <p:childTnLst>
                                    <p:animRot by="21600000">
                                      <p:cBhvr additive="repl">
                                        <p:cTn id="40" dur="1000" fill="hold"/>
                                        <p:tgtEl>
                                          <p:spTgt spid="32770">
                                            <p:txEl>
                                              <p:pRg st="2" end="2"/>
                                            </p:txEl>
                                          </p:spTgt>
                                        </p:tgtEl>
                                        <p:attrNameLst>
                                          <p:attrName>r</p:attrName>
                                        </p:attrNameLst>
                                      </p:cBhvr>
                                    </p:animRot>
                                  </p:childTnLst>
                                </p:cTn>
                              </p:par>
                              <p:par>
                                <p:cTn id="41" presetID="8" presetClass="emph" fill="hold" nodeType="withEffect">
                                  <p:stCondLst>
                                    <p:cond delay="0"/>
                                  </p:stCondLst>
                                  <p:childTnLst>
                                    <p:animRot by="21600000">
                                      <p:cBhvr additive="repl">
                                        <p:cTn id="42" dur="1000" fill="hold"/>
                                        <p:tgtEl>
                                          <p:spTgt spid="32770">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
            <a:extLst>
              <a:ext uri="{FF2B5EF4-FFF2-40B4-BE49-F238E27FC236}">
                <a16:creationId xmlns:a16="http://schemas.microsoft.com/office/drawing/2014/main" id="{35E80AA0-9566-4744-AD49-21A3188FAA65}"/>
              </a:ext>
            </a:extLst>
          </p:cNvPr>
          <p:cNvSpPr>
            <a:spLocks noChangeArrowheads="1"/>
          </p:cNvSpPr>
          <p:nvPr/>
        </p:nvSpPr>
        <p:spPr bwMode="auto">
          <a:xfrm>
            <a:off x="685800" y="171450"/>
            <a:ext cx="7314009"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p>
            <a:pPr marL="3175" algn="ctr">
              <a:spcBef>
                <a:spcPct val="0"/>
              </a:spcBef>
              <a:buClr>
                <a:srgbClr val="000000"/>
              </a:buClr>
              <a:buSzPct val="45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altLang="en-US" sz="2000" dirty="0">
                <a:solidFill>
                  <a:srgbClr val="E33928"/>
                </a:solidFill>
                <a:latin typeface="Georgia" panose="02040502050405020303" pitchFamily="18" charset="0"/>
                <a:ea typeface="+mj-ea"/>
                <a:cs typeface="+mj-cs"/>
              </a:rPr>
              <a:t>G8B03 </a:t>
            </a:r>
          </a:p>
          <a:p>
            <a:pPr marL="3175" algn="ctr">
              <a:spcBef>
                <a:spcPct val="0"/>
              </a:spcBef>
              <a:buClr>
                <a:srgbClr val="000000"/>
              </a:buClr>
              <a:buSzPct val="45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altLang="en-US" sz="2000" dirty="0">
                <a:solidFill>
                  <a:srgbClr val="E33928"/>
                </a:solidFill>
                <a:latin typeface="Georgia" panose="02040502050405020303" pitchFamily="18" charset="0"/>
                <a:ea typeface="+mj-ea"/>
                <a:cs typeface="+mj-cs"/>
              </a:rPr>
              <a:t>What is another term for the mixing of two RF signals?</a:t>
            </a:r>
          </a:p>
        </p:txBody>
      </p:sp>
      <p:sp>
        <p:nvSpPr>
          <p:cNvPr id="33794" name="Rectangle 2">
            <a:extLst>
              <a:ext uri="{FF2B5EF4-FFF2-40B4-BE49-F238E27FC236}">
                <a16:creationId xmlns:a16="http://schemas.microsoft.com/office/drawing/2014/main" id="{76739DA9-2C97-4FCF-9F5A-D8CFAE8EB8EE}"/>
              </a:ext>
            </a:extLst>
          </p:cNvPr>
          <p:cNvSpPr>
            <a:spLocks noChangeArrowheads="1"/>
          </p:cNvSpPr>
          <p:nvPr/>
        </p:nvSpPr>
        <p:spPr bwMode="auto">
          <a:xfrm>
            <a:off x="460012" y="1053996"/>
            <a:ext cx="8225598" cy="2496741"/>
          </a:xfrm>
          <a:prstGeom prst="rect">
            <a:avLst/>
          </a:prstGeom>
        </p:spPr>
        <p:txBody>
          <a:bodyPr vert="horz" lIns="0" tIns="36000" rIns="0" bIns="36000" rtlCol="0">
            <a:normAutofit/>
          </a:bodyPr>
          <a:lstStyle/>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Heterodyning.</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Synthesizing.</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Cancellation.</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Multiplying. </a:t>
            </a:r>
          </a:p>
        </p:txBody>
      </p:sp>
      <p:sp>
        <p:nvSpPr>
          <p:cNvPr id="5"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24</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500" fill="hold" masterRel="sameClick"/>
                                        <p:tgtEl>
                                          <p:spTgt spid="33794">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3794">
                                            <p:txEl>
                                              <p:pRg st="0" end="0"/>
                                            </p:txEl>
                                          </p:spTgt>
                                        </p:tgtEl>
                                        <p:attrNameLst>
                                          <p:attrName>style.fontStyle</p:attrName>
                                        </p:attrNameLst>
                                      </p:cBhvr>
                                      <p:to>
                                        <p:strVal val="normal"/>
                                      </p:to>
                                    </p:set>
                                    <p:set>
                                      <p:cBhvr additive="repl">
                                        <p:cTn id="9" dur="indefinite"/>
                                        <p:tgtEl>
                                          <p:spTgt spid="33794">
                                            <p:txEl>
                                              <p:pRg st="0" end="0"/>
                                            </p:txEl>
                                          </p:spTgt>
                                        </p:tgtEl>
                                        <p:attrNameLst>
                                          <p:attrName>style.fontWeight</p:attrName>
                                        </p:attrNameLst>
                                      </p:cBhvr>
                                      <p:to>
                                        <p:strVal val="bold"/>
                                      </p:to>
                                    </p:set>
                                    <p:set>
                                      <p:cBhvr additive="repl">
                                        <p:cTn id="10" dur="indefinite"/>
                                        <p:tgtEl>
                                          <p:spTgt spid="33794">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379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8D448-7C03-6A62-8418-08D4CF84B057}"/>
            </a:ext>
          </a:extLst>
        </p:cNvPr>
        <p:cNvGrpSpPr/>
        <p:nvPr/>
      </p:nvGrpSpPr>
      <p:grpSpPr>
        <a:xfrm>
          <a:off x="0" y="0"/>
          <a:ext cx="0" cy="0"/>
          <a:chOff x="0" y="0"/>
          <a:chExt cx="0" cy="0"/>
        </a:xfrm>
      </p:grpSpPr>
      <p:sp>
        <p:nvSpPr>
          <p:cNvPr id="69634" name="Rectangle 1">
            <a:extLst>
              <a:ext uri="{FF2B5EF4-FFF2-40B4-BE49-F238E27FC236}">
                <a16:creationId xmlns:a16="http://schemas.microsoft.com/office/drawing/2014/main" id="{D40CBE5E-C293-731F-1038-C79E998ABEF4}"/>
              </a:ext>
            </a:extLst>
          </p:cNvPr>
          <p:cNvSpPr>
            <a:spLocks noChangeArrowheads="1"/>
          </p:cNvSpPr>
          <p:nvPr/>
        </p:nvSpPr>
        <p:spPr bwMode="auto">
          <a:xfrm>
            <a:off x="224852" y="171450"/>
            <a:ext cx="8761751"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p>
            <a:pPr marL="3175" algn="ctr">
              <a:spcBef>
                <a:spcPct val="0"/>
              </a:spcBef>
              <a:buClr>
                <a:srgbClr val="000000"/>
              </a:buClr>
              <a:buSzPct val="45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altLang="en-US" sz="2000" dirty="0">
                <a:solidFill>
                  <a:srgbClr val="E33928"/>
                </a:solidFill>
                <a:latin typeface="Georgia" panose="02040502050405020303" pitchFamily="18" charset="0"/>
                <a:ea typeface="+mj-ea"/>
                <a:cs typeface="+mj-cs"/>
              </a:rPr>
              <a:t>G8B01 </a:t>
            </a:r>
          </a:p>
          <a:p>
            <a:pPr marL="3175" algn="ctr">
              <a:spcBef>
                <a:spcPct val="0"/>
              </a:spcBef>
              <a:buClr>
                <a:srgbClr val="000000"/>
              </a:buClr>
              <a:buSzPct val="45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altLang="en-US" sz="2000" dirty="0">
                <a:solidFill>
                  <a:srgbClr val="E33928"/>
                </a:solidFill>
                <a:latin typeface="Georgia" panose="02040502050405020303" pitchFamily="18" charset="0"/>
                <a:ea typeface="+mj-ea"/>
                <a:cs typeface="+mj-cs"/>
              </a:rPr>
              <a:t>Which mixer input is varied or tuned to convert signals of different frequencies to an intermediate frequency (IF)?</a:t>
            </a:r>
          </a:p>
        </p:txBody>
      </p:sp>
      <p:sp>
        <p:nvSpPr>
          <p:cNvPr id="33794" name="Rectangle 2">
            <a:extLst>
              <a:ext uri="{FF2B5EF4-FFF2-40B4-BE49-F238E27FC236}">
                <a16:creationId xmlns:a16="http://schemas.microsoft.com/office/drawing/2014/main" id="{179B8B1C-B1F5-F14A-279B-1454876A8609}"/>
              </a:ext>
            </a:extLst>
          </p:cNvPr>
          <p:cNvSpPr>
            <a:spLocks noChangeArrowheads="1"/>
          </p:cNvSpPr>
          <p:nvPr/>
        </p:nvSpPr>
        <p:spPr bwMode="auto">
          <a:xfrm>
            <a:off x="460012" y="1053996"/>
            <a:ext cx="8225598" cy="2496741"/>
          </a:xfrm>
          <a:prstGeom prst="rect">
            <a:avLst/>
          </a:prstGeom>
        </p:spPr>
        <p:txBody>
          <a:bodyPr vert="horz" lIns="0" tIns="36000" rIns="0" bIns="36000" rtlCol="0">
            <a:normAutofit/>
          </a:bodyPr>
          <a:lstStyle/>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Image frequency</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Local oscillator</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RF input</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Beat frequency oscillator</a:t>
            </a:r>
          </a:p>
        </p:txBody>
      </p:sp>
      <p:sp>
        <p:nvSpPr>
          <p:cNvPr id="5" name="Slide Number Placeholder 1">
            <a:extLst>
              <a:ext uri="{FF2B5EF4-FFF2-40B4-BE49-F238E27FC236}">
                <a16:creationId xmlns:a16="http://schemas.microsoft.com/office/drawing/2014/main" id="{CEFF703B-7729-DEBB-0F46-678B3ABA5543}"/>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24</a:t>
            </a:r>
          </a:p>
        </p:txBody>
      </p:sp>
    </p:spTree>
    <p:extLst>
      <p:ext uri="{BB962C8B-B14F-4D97-AF65-F5344CB8AC3E}">
        <p14:creationId xmlns:p14="http://schemas.microsoft.com/office/powerpoint/2010/main" val="338484219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500" fill="hold" masterRel="sameClick"/>
                                        <p:tgtEl>
                                          <p:spTgt spid="33794">
                                            <p:txEl>
                                              <p:pRg st="0" end="0"/>
                                            </p:txEl>
                                          </p:spTgt>
                                        </p:tgtEl>
                                        <p:attrNameLst>
                                          <p:attrName>style.color</p:attrName>
                                        </p:attrNameLst>
                                      </p:cBhvr>
                                      <p:to>
                                        <a:srgbClr val="FF1515"/>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additive="repl">
                                        <p:cTn id="10" dur="500" fill="hold" masterRel="sameClick"/>
                                        <p:tgtEl>
                                          <p:spTgt spid="33794">
                                            <p:txEl>
                                              <p:pRg st="1" end="1"/>
                                            </p:txEl>
                                          </p:spTgt>
                                        </p:tgtEl>
                                        <p:attrNameLst>
                                          <p:attrName>style.color</p:attrName>
                                        </p:attrNameLst>
                                      </p:cBhvr>
                                      <p:to>
                                        <a:srgbClr val="FF1515"/>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additive="repl">
                                        <p:cTn id="14" dur="500" fill="hold" masterRel="sameClick"/>
                                        <p:tgtEl>
                                          <p:spTgt spid="33794">
                                            <p:txEl>
                                              <p:pRg st="2" end="2"/>
                                            </p:txEl>
                                          </p:spTgt>
                                        </p:tgtEl>
                                        <p:attrNameLst>
                                          <p:attrName>style.color</p:attrName>
                                        </p:attrNameLst>
                                      </p:cBhvr>
                                      <p:to>
                                        <a:srgbClr val="FF1515"/>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additive="repl">
                                        <p:cTn id="18" dur="500" fill="hold" masterRel="sameClick"/>
                                        <p:tgtEl>
                                          <p:spTgt spid="33794">
                                            <p:txEl>
                                              <p:pRg st="3" end="3"/>
                                            </p:txEl>
                                          </p:spTgt>
                                        </p:tgtEl>
                                        <p:attrNameLst>
                                          <p:attrName>style.color</p:attrName>
                                        </p:attrNameLst>
                                      </p:cBhvr>
                                      <p:to>
                                        <a:srgbClr val="FF1515"/>
                                      </p:to>
                                    </p:animClr>
                                  </p:childTnLst>
                                </p:cTn>
                              </p:par>
                              <p:par>
                                <p:cTn id="19" presetID="5" presetClass="emph" presetSubtype="1" fill="hold" nodeType="withEffect">
                                  <p:stCondLst>
                                    <p:cond delay="0"/>
                                  </p:stCondLst>
                                  <p:childTnLst>
                                    <p:set>
                                      <p:cBhvr additive="repl">
                                        <p:cTn id="20" dur="indefinite"/>
                                        <p:tgtEl>
                                          <p:spTgt spid="33794">
                                            <p:txEl>
                                              <p:pRg st="0" end="0"/>
                                            </p:txEl>
                                          </p:spTgt>
                                        </p:tgtEl>
                                        <p:attrNameLst>
                                          <p:attrName>style.fontStyle</p:attrName>
                                        </p:attrNameLst>
                                      </p:cBhvr>
                                      <p:to>
                                        <p:strVal val="normal"/>
                                      </p:to>
                                    </p:set>
                                    <p:set>
                                      <p:cBhvr additive="repl">
                                        <p:cTn id="21" dur="indefinite"/>
                                        <p:tgtEl>
                                          <p:spTgt spid="33794">
                                            <p:txEl>
                                              <p:pRg st="0" end="0"/>
                                            </p:txEl>
                                          </p:spTgt>
                                        </p:tgtEl>
                                        <p:attrNameLst>
                                          <p:attrName>style.fontWeight</p:attrName>
                                        </p:attrNameLst>
                                      </p:cBhvr>
                                      <p:to>
                                        <p:strVal val="bold"/>
                                      </p:to>
                                    </p:set>
                                    <p:set>
                                      <p:cBhvr additive="repl">
                                        <p:cTn id="22" dur="indefinite"/>
                                        <p:tgtEl>
                                          <p:spTgt spid="33794">
                                            <p:txEl>
                                              <p:pRg st="0" end="0"/>
                                            </p:txEl>
                                          </p:spTgt>
                                        </p:tgtEl>
                                        <p:attrNameLst>
                                          <p:attrName>style.textDecorationUnderline</p:attrName>
                                        </p:attrNameLst>
                                      </p:cBhvr>
                                      <p:to>
                                        <p:strVal val="false"/>
                                      </p:to>
                                    </p:set>
                                  </p:childTnLst>
                                </p:cTn>
                              </p:par>
                              <p:par>
                                <p:cTn id="23" presetID="5" presetClass="emph" presetSubtype="1" fill="hold" nodeType="withEffect">
                                  <p:stCondLst>
                                    <p:cond delay="0"/>
                                  </p:stCondLst>
                                  <p:childTnLst>
                                    <p:set>
                                      <p:cBhvr additive="repl">
                                        <p:cTn id="24" dur="indefinite"/>
                                        <p:tgtEl>
                                          <p:spTgt spid="33794">
                                            <p:txEl>
                                              <p:pRg st="1" end="1"/>
                                            </p:txEl>
                                          </p:spTgt>
                                        </p:tgtEl>
                                        <p:attrNameLst>
                                          <p:attrName>style.fontStyle</p:attrName>
                                        </p:attrNameLst>
                                      </p:cBhvr>
                                      <p:to>
                                        <p:strVal val="normal"/>
                                      </p:to>
                                    </p:set>
                                    <p:set>
                                      <p:cBhvr additive="repl">
                                        <p:cTn id="25" dur="indefinite"/>
                                        <p:tgtEl>
                                          <p:spTgt spid="33794">
                                            <p:txEl>
                                              <p:pRg st="1" end="1"/>
                                            </p:txEl>
                                          </p:spTgt>
                                        </p:tgtEl>
                                        <p:attrNameLst>
                                          <p:attrName>style.fontWeight</p:attrName>
                                        </p:attrNameLst>
                                      </p:cBhvr>
                                      <p:to>
                                        <p:strVal val="bold"/>
                                      </p:to>
                                    </p:set>
                                    <p:set>
                                      <p:cBhvr additive="repl">
                                        <p:cTn id="26" dur="indefinite"/>
                                        <p:tgtEl>
                                          <p:spTgt spid="33794">
                                            <p:txEl>
                                              <p:pRg st="1" end="1"/>
                                            </p:txEl>
                                          </p:spTgt>
                                        </p:tgtEl>
                                        <p:attrNameLst>
                                          <p:attrName>style.textDecorationUnderline</p:attrName>
                                        </p:attrNameLst>
                                      </p:cBhvr>
                                      <p:to>
                                        <p:strVal val="false"/>
                                      </p:to>
                                    </p:set>
                                  </p:childTnLst>
                                </p:cTn>
                              </p:par>
                              <p:par>
                                <p:cTn id="27" presetID="5" presetClass="emph" presetSubtype="1" fill="hold" nodeType="withEffect">
                                  <p:stCondLst>
                                    <p:cond delay="0"/>
                                  </p:stCondLst>
                                  <p:childTnLst>
                                    <p:set>
                                      <p:cBhvr additive="repl">
                                        <p:cTn id="28" dur="indefinite"/>
                                        <p:tgtEl>
                                          <p:spTgt spid="33794">
                                            <p:txEl>
                                              <p:pRg st="2" end="2"/>
                                            </p:txEl>
                                          </p:spTgt>
                                        </p:tgtEl>
                                        <p:attrNameLst>
                                          <p:attrName>style.fontStyle</p:attrName>
                                        </p:attrNameLst>
                                      </p:cBhvr>
                                      <p:to>
                                        <p:strVal val="normal"/>
                                      </p:to>
                                    </p:set>
                                    <p:set>
                                      <p:cBhvr additive="repl">
                                        <p:cTn id="29" dur="indefinite"/>
                                        <p:tgtEl>
                                          <p:spTgt spid="33794">
                                            <p:txEl>
                                              <p:pRg st="2" end="2"/>
                                            </p:txEl>
                                          </p:spTgt>
                                        </p:tgtEl>
                                        <p:attrNameLst>
                                          <p:attrName>style.fontWeight</p:attrName>
                                        </p:attrNameLst>
                                      </p:cBhvr>
                                      <p:to>
                                        <p:strVal val="bold"/>
                                      </p:to>
                                    </p:set>
                                    <p:set>
                                      <p:cBhvr additive="repl">
                                        <p:cTn id="30" dur="indefinite"/>
                                        <p:tgtEl>
                                          <p:spTgt spid="33794">
                                            <p:txEl>
                                              <p:pRg st="2" end="2"/>
                                            </p:txEl>
                                          </p:spTgt>
                                        </p:tgtEl>
                                        <p:attrNameLst>
                                          <p:attrName>style.textDecorationUnderline</p:attrName>
                                        </p:attrNameLst>
                                      </p:cBhvr>
                                      <p:to>
                                        <p:strVal val="false"/>
                                      </p:to>
                                    </p:set>
                                  </p:childTnLst>
                                </p:cTn>
                              </p:par>
                              <p:par>
                                <p:cTn id="31" presetID="5" presetClass="emph" presetSubtype="1" fill="hold" nodeType="withEffect">
                                  <p:stCondLst>
                                    <p:cond delay="0"/>
                                  </p:stCondLst>
                                  <p:childTnLst>
                                    <p:set>
                                      <p:cBhvr additive="repl">
                                        <p:cTn id="32" dur="indefinite"/>
                                        <p:tgtEl>
                                          <p:spTgt spid="33794">
                                            <p:txEl>
                                              <p:pRg st="3" end="3"/>
                                            </p:txEl>
                                          </p:spTgt>
                                        </p:tgtEl>
                                        <p:attrNameLst>
                                          <p:attrName>style.fontStyle</p:attrName>
                                        </p:attrNameLst>
                                      </p:cBhvr>
                                      <p:to>
                                        <p:strVal val="normal"/>
                                      </p:to>
                                    </p:set>
                                    <p:set>
                                      <p:cBhvr additive="repl">
                                        <p:cTn id="33" dur="indefinite"/>
                                        <p:tgtEl>
                                          <p:spTgt spid="33794">
                                            <p:txEl>
                                              <p:pRg st="3" end="3"/>
                                            </p:txEl>
                                          </p:spTgt>
                                        </p:tgtEl>
                                        <p:attrNameLst>
                                          <p:attrName>style.fontWeight</p:attrName>
                                        </p:attrNameLst>
                                      </p:cBhvr>
                                      <p:to>
                                        <p:strVal val="bold"/>
                                      </p:to>
                                    </p:set>
                                    <p:set>
                                      <p:cBhvr additive="repl">
                                        <p:cTn id="34" dur="indefinite"/>
                                        <p:tgtEl>
                                          <p:spTgt spid="33794">
                                            <p:txEl>
                                              <p:pRg st="3" end="3"/>
                                            </p:txEl>
                                          </p:spTgt>
                                        </p:tgtEl>
                                        <p:attrNameLst>
                                          <p:attrName>style.textDecorationUnderline</p:attrName>
                                        </p:attrNameLst>
                                      </p:cBhvr>
                                      <p:to>
                                        <p:strVal val="false"/>
                                      </p:to>
                                    </p:set>
                                  </p:childTnLst>
                                </p:cTn>
                              </p:par>
                              <p:par>
                                <p:cTn id="35" presetID="8" presetClass="emph" fill="hold" nodeType="withEffect">
                                  <p:stCondLst>
                                    <p:cond delay="0"/>
                                  </p:stCondLst>
                                  <p:childTnLst>
                                    <p:animRot by="21600000">
                                      <p:cBhvr additive="repl">
                                        <p:cTn id="36" dur="1000" fill="hold"/>
                                        <p:tgtEl>
                                          <p:spTgt spid="33794">
                                            <p:txEl>
                                              <p:pRg st="0" end="0"/>
                                            </p:txEl>
                                          </p:spTgt>
                                        </p:tgtEl>
                                        <p:attrNameLst>
                                          <p:attrName>r</p:attrName>
                                        </p:attrNameLst>
                                      </p:cBhvr>
                                    </p:animRot>
                                  </p:childTnLst>
                                </p:cTn>
                              </p:par>
                              <p:par>
                                <p:cTn id="37" presetID="8" presetClass="emph" fill="hold" nodeType="withEffect">
                                  <p:stCondLst>
                                    <p:cond delay="0"/>
                                  </p:stCondLst>
                                  <p:childTnLst>
                                    <p:animRot by="21600000">
                                      <p:cBhvr additive="repl">
                                        <p:cTn id="38" dur="1000" fill="hold"/>
                                        <p:tgtEl>
                                          <p:spTgt spid="33794">
                                            <p:txEl>
                                              <p:pRg st="1" end="1"/>
                                            </p:txEl>
                                          </p:spTgt>
                                        </p:tgtEl>
                                        <p:attrNameLst>
                                          <p:attrName>r</p:attrName>
                                        </p:attrNameLst>
                                      </p:cBhvr>
                                    </p:animRot>
                                  </p:childTnLst>
                                </p:cTn>
                              </p:par>
                              <p:par>
                                <p:cTn id="39" presetID="8" presetClass="emph" fill="hold" nodeType="withEffect">
                                  <p:stCondLst>
                                    <p:cond delay="0"/>
                                  </p:stCondLst>
                                  <p:childTnLst>
                                    <p:animRot by="21600000">
                                      <p:cBhvr additive="repl">
                                        <p:cTn id="40" dur="1000" fill="hold"/>
                                        <p:tgtEl>
                                          <p:spTgt spid="33794">
                                            <p:txEl>
                                              <p:pRg st="2" end="2"/>
                                            </p:txEl>
                                          </p:spTgt>
                                        </p:tgtEl>
                                        <p:attrNameLst>
                                          <p:attrName>r</p:attrName>
                                        </p:attrNameLst>
                                      </p:cBhvr>
                                    </p:animRot>
                                  </p:childTnLst>
                                </p:cTn>
                              </p:par>
                              <p:par>
                                <p:cTn id="41" presetID="8" presetClass="emph" fill="hold" nodeType="withEffect">
                                  <p:stCondLst>
                                    <p:cond delay="0"/>
                                  </p:stCondLst>
                                  <p:childTnLst>
                                    <p:animRot by="21600000">
                                      <p:cBhvr additive="repl">
                                        <p:cTn id="42" dur="1000" fill="hold"/>
                                        <p:tgtEl>
                                          <p:spTgt spid="33794">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a:extLst>
              <a:ext uri="{FF2B5EF4-FFF2-40B4-BE49-F238E27FC236}">
                <a16:creationId xmlns:a16="http://schemas.microsoft.com/office/drawing/2014/main" id="{6E4DFEC9-9027-4FF5-8E89-F20E3D48C616}"/>
              </a:ext>
            </a:extLst>
          </p:cNvPr>
          <p:cNvSpPr>
            <a:spLocks noChangeArrowheads="1"/>
          </p:cNvSpPr>
          <p:nvPr/>
        </p:nvSpPr>
        <p:spPr bwMode="auto">
          <a:xfrm>
            <a:off x="142407" y="57150"/>
            <a:ext cx="9001593" cy="800100"/>
          </a:xfrm>
          <a:prstGeom prst="rect">
            <a:avLst/>
          </a:prstGeom>
        </p:spPr>
        <p:txBody>
          <a:bodyPr vert="horz" lIns="0" tIns="36000" rIns="0" bIns="36000" rtlCol="0" anchor="t">
            <a:noAutofit/>
          </a:bodyPr>
          <a:lstStyle/>
          <a:p>
            <a:pPr algn="ctr" defTabSz="685800">
              <a:spcBef>
                <a:spcPct val="0"/>
              </a:spcBef>
            </a:pPr>
            <a:r>
              <a:rPr lang="en-US" altLang="en-US" sz="2000" dirty="0">
                <a:solidFill>
                  <a:srgbClr val="E33928"/>
                </a:solidFill>
                <a:latin typeface="Georgia" panose="02040502050405020303" pitchFamily="18" charset="0"/>
                <a:ea typeface="+mj-ea"/>
                <a:cs typeface="+mj-cs"/>
              </a:rPr>
              <a:t>G7C05 </a:t>
            </a:r>
          </a:p>
          <a:p>
            <a:pPr algn="ctr" defTabSz="685800">
              <a:spcBef>
                <a:spcPct val="0"/>
              </a:spcBef>
            </a:pPr>
            <a:r>
              <a:rPr lang="en-US" altLang="en-US" sz="2000" dirty="0">
                <a:solidFill>
                  <a:srgbClr val="E33928"/>
                </a:solidFill>
                <a:latin typeface="Georgia" panose="02040502050405020303" pitchFamily="18" charset="0"/>
                <a:ea typeface="+mj-ea"/>
                <a:cs typeface="+mj-cs"/>
              </a:rPr>
              <a:t>Which of the following is an advantage of a direct digital synthesizer (DDS)?</a:t>
            </a:r>
          </a:p>
        </p:txBody>
      </p:sp>
      <p:sp>
        <p:nvSpPr>
          <p:cNvPr id="32770" name="Rectangle 2">
            <a:extLst>
              <a:ext uri="{FF2B5EF4-FFF2-40B4-BE49-F238E27FC236}">
                <a16:creationId xmlns:a16="http://schemas.microsoft.com/office/drawing/2014/main" id="{20A41CBF-D0B1-4F53-9DAB-40CCAFACF002}"/>
              </a:ext>
            </a:extLst>
          </p:cNvPr>
          <p:cNvSpPr>
            <a:spLocks noChangeArrowheads="1"/>
          </p:cNvSpPr>
          <p:nvPr/>
        </p:nvSpPr>
        <p:spPr bwMode="auto">
          <a:xfrm>
            <a:off x="231410" y="731707"/>
            <a:ext cx="7543800" cy="2839641"/>
          </a:xfrm>
          <a:prstGeom prst="rect">
            <a:avLst/>
          </a:prstGeom>
        </p:spPr>
        <p:txBody>
          <a:bodyPr vert="horz" lIns="0" tIns="36000" rIns="0" bIns="36000" rtlCol="0">
            <a:normAutofit/>
          </a:bodyPr>
          <a:lstStyle/>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Extremely narrow tuning range</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Relatively high-power output</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Pure sine wave output</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Variable output frequency with the stability of a crystal oscillator</a:t>
            </a:r>
          </a:p>
        </p:txBody>
      </p:sp>
      <p:sp>
        <p:nvSpPr>
          <p:cNvPr id="4"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27</a:t>
            </a: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8C6E7-933C-B8B8-8159-57D6EADAABFA}"/>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9E7BB2B8-EF2F-94C2-E48D-598E8CEDC738}"/>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G7C11</a:t>
            </a:r>
            <a:br>
              <a:rPr lang="en-US" altLang="en-US" sz="2000" dirty="0"/>
            </a:br>
            <a:r>
              <a:rPr lang="en-US" altLang="en-US" sz="2000" dirty="0"/>
              <a:t>Which of these functions is performed by software in a software-defined radio (SDR)?</a:t>
            </a:r>
            <a:endParaRPr lang="en-US" altLang="en-US" sz="2400" dirty="0"/>
          </a:p>
        </p:txBody>
      </p:sp>
      <p:sp>
        <p:nvSpPr>
          <p:cNvPr id="3710979" name="Rectangle 3">
            <a:extLst>
              <a:ext uri="{FF2B5EF4-FFF2-40B4-BE49-F238E27FC236}">
                <a16:creationId xmlns:a16="http://schemas.microsoft.com/office/drawing/2014/main" id="{4AA9F057-B109-9620-3731-4A1EFC42BB49}"/>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Filtering</a:t>
            </a:r>
          </a:p>
          <a:p>
            <a:pPr marL="285750" indent="-285750">
              <a:lnSpc>
                <a:spcPct val="150000"/>
              </a:lnSpc>
              <a:buFontTx/>
              <a:buAutoNum type="alphaUcPeriod"/>
            </a:pPr>
            <a:r>
              <a:rPr lang="en-US" altLang="en-US" dirty="0">
                <a:latin typeface="Georgia" panose="02040502050405020303" pitchFamily="18" charset="0"/>
              </a:rPr>
              <a:t>Detection </a:t>
            </a:r>
          </a:p>
          <a:p>
            <a:pPr marL="285750" indent="-285750">
              <a:lnSpc>
                <a:spcPct val="150000"/>
              </a:lnSpc>
              <a:buFontTx/>
              <a:buAutoNum type="alphaUcPeriod"/>
            </a:pPr>
            <a:r>
              <a:rPr lang="en-US" altLang="en-US" dirty="0">
                <a:latin typeface="Georgia" panose="02040502050405020303" pitchFamily="18" charset="0"/>
              </a:rPr>
              <a:t>Modulation</a:t>
            </a:r>
          </a:p>
          <a:p>
            <a:pPr marL="285750" indent="-285750">
              <a:lnSpc>
                <a:spcPct val="150000"/>
              </a:lnSpc>
              <a:buFontTx/>
              <a:buAutoNum type="alphaUcPeriod"/>
            </a:pPr>
            <a:r>
              <a:rPr lang="en-US" altLang="en-US" dirty="0">
                <a:latin typeface="Georgia" panose="02040502050405020303" pitchFamily="18" charset="0"/>
              </a:rPr>
              <a:t>All these choices are correct</a:t>
            </a:r>
          </a:p>
        </p:txBody>
      </p:sp>
      <p:sp>
        <p:nvSpPr>
          <p:cNvPr id="4" name="Slide Number Placeholder 3">
            <a:extLst>
              <a:ext uri="{FF2B5EF4-FFF2-40B4-BE49-F238E27FC236}">
                <a16:creationId xmlns:a16="http://schemas.microsoft.com/office/drawing/2014/main" id="{7539EE1C-41F6-497B-06DC-B50E7E479223}"/>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504917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3</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3</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09600" y="3301361"/>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t>General Class</a:t>
            </a:r>
            <a:endParaRPr lang="en-US" sz="1400" i="1" dirty="0"/>
          </a:p>
        </p:txBody>
      </p:sp>
    </p:spTree>
    <p:custDataLst>
      <p:tags r:id="rId1"/>
    </p:custDataLst>
    <p:extLst>
      <p:ext uri="{BB962C8B-B14F-4D97-AF65-F5344CB8AC3E}">
        <p14:creationId xmlns:p14="http://schemas.microsoft.com/office/powerpoint/2010/main" val="26288411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A9F3E8-4FA7-14D0-0259-FF3DA0FE128D}"/>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F2F61190-41C8-AF76-9635-61277AA32257}"/>
              </a:ext>
            </a:extLst>
          </p:cNvPr>
          <p:cNvSpPr>
            <a:spLocks noGrp="1" noChangeArrowheads="1"/>
          </p:cNvSpPr>
          <p:nvPr>
            <p:ph type="title" idx="4294967295"/>
          </p:nvPr>
        </p:nvSpPr>
        <p:spPr>
          <a:xfrm>
            <a:off x="153650" y="169848"/>
            <a:ext cx="8836700" cy="1554020"/>
          </a:xfrm>
        </p:spPr>
        <p:txBody>
          <a:bodyPr vert="horz" lIns="0" tIns="36000" rIns="0" bIns="36000" rtlCol="0" anchor="t">
            <a:noAutofit/>
          </a:bodyPr>
          <a:lstStyle/>
          <a:p>
            <a:pPr algn="ctr">
              <a:lnSpc>
                <a:spcPct val="100000"/>
              </a:lnSpc>
            </a:pPr>
            <a:r>
              <a:rPr lang="en-US" altLang="en-US" sz="2000" dirty="0"/>
              <a:t>G7C09</a:t>
            </a:r>
            <a:br>
              <a:rPr lang="en-US" altLang="en-US" sz="2000" dirty="0"/>
            </a:br>
            <a:r>
              <a:rPr lang="en-US" altLang="en-US" sz="2000" dirty="0"/>
              <a:t>What is the phase difference between the I and Q RF signals that software-defined radio (SDR) equipment uses for modulation and demodulation?</a:t>
            </a:r>
          </a:p>
        </p:txBody>
      </p:sp>
      <p:sp>
        <p:nvSpPr>
          <p:cNvPr id="3710979" name="Rectangle 3">
            <a:extLst>
              <a:ext uri="{FF2B5EF4-FFF2-40B4-BE49-F238E27FC236}">
                <a16:creationId xmlns:a16="http://schemas.microsoft.com/office/drawing/2014/main" id="{06775735-596E-AB03-3A16-72FAF91C3800}"/>
              </a:ext>
            </a:extLst>
          </p:cNvPr>
          <p:cNvSpPr>
            <a:spLocks noGrp="1" noChangeArrowheads="1"/>
          </p:cNvSpPr>
          <p:nvPr>
            <p:ph type="body" idx="4294967295"/>
          </p:nvPr>
        </p:nvSpPr>
        <p:spPr>
          <a:xfrm>
            <a:off x="286024" y="1431560"/>
            <a:ext cx="8571952" cy="2660754"/>
          </a:xfrm>
        </p:spPr>
        <p:txBody>
          <a:bodyPr/>
          <a:lstStyle/>
          <a:p>
            <a:pPr marL="285750" indent="-285750">
              <a:lnSpc>
                <a:spcPct val="150000"/>
              </a:lnSpc>
              <a:buFontTx/>
              <a:buAutoNum type="alphaUcPeriod"/>
            </a:pPr>
            <a:r>
              <a:rPr lang="en-US" altLang="en-US" dirty="0">
                <a:latin typeface="Georgia" panose="02040502050405020303" pitchFamily="18" charset="0"/>
              </a:rPr>
              <a:t>Zero</a:t>
            </a:r>
          </a:p>
          <a:p>
            <a:pPr marL="285750" indent="-285750">
              <a:lnSpc>
                <a:spcPct val="150000"/>
              </a:lnSpc>
              <a:buFontTx/>
              <a:buAutoNum type="alphaUcPeriod"/>
            </a:pPr>
            <a:r>
              <a:rPr lang="en-US" altLang="en-US" dirty="0">
                <a:latin typeface="Georgia" panose="02040502050405020303" pitchFamily="18" charset="0"/>
              </a:rPr>
              <a:t>90 degrees</a:t>
            </a:r>
          </a:p>
          <a:p>
            <a:pPr marL="285750" indent="-285750">
              <a:lnSpc>
                <a:spcPct val="150000"/>
              </a:lnSpc>
              <a:buFontTx/>
              <a:buAutoNum type="alphaUcPeriod"/>
            </a:pPr>
            <a:r>
              <a:rPr lang="en-US" altLang="en-US" dirty="0">
                <a:latin typeface="Georgia" panose="02040502050405020303" pitchFamily="18" charset="0"/>
              </a:rPr>
              <a:t>180 degrees</a:t>
            </a:r>
          </a:p>
          <a:p>
            <a:pPr marL="285750" indent="-285750">
              <a:lnSpc>
                <a:spcPct val="150000"/>
              </a:lnSpc>
              <a:buFontTx/>
              <a:buAutoNum type="alphaUcPeriod"/>
            </a:pPr>
            <a:r>
              <a:rPr lang="en-US" altLang="en-US" dirty="0">
                <a:latin typeface="Georgia" panose="02040502050405020303" pitchFamily="18" charset="0"/>
              </a:rPr>
              <a:t>45 degrees</a:t>
            </a:r>
          </a:p>
        </p:txBody>
      </p:sp>
      <p:sp>
        <p:nvSpPr>
          <p:cNvPr id="4" name="Slide Number Placeholder 3">
            <a:extLst>
              <a:ext uri="{FF2B5EF4-FFF2-40B4-BE49-F238E27FC236}">
                <a16:creationId xmlns:a16="http://schemas.microsoft.com/office/drawing/2014/main" id="{884BC4F3-1D22-EC5E-C1F5-E510992F8022}"/>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4493679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1">
            <a:extLst>
              <a:ext uri="{FF2B5EF4-FFF2-40B4-BE49-F238E27FC236}">
                <a16:creationId xmlns:a16="http://schemas.microsoft.com/office/drawing/2014/main" id="{EAF374BB-36E5-42BA-A565-961040459FEE}"/>
              </a:ext>
            </a:extLst>
          </p:cNvPr>
          <p:cNvSpPr>
            <a:spLocks noChangeArrowheads="1"/>
          </p:cNvSpPr>
          <p:nvPr/>
        </p:nvSpPr>
        <p:spPr bwMode="auto">
          <a:xfrm>
            <a:off x="112426" y="228599"/>
            <a:ext cx="8979108" cy="955623"/>
          </a:xfrm>
          <a:prstGeom prst="rect">
            <a:avLst/>
          </a:prstGeom>
        </p:spPr>
        <p:txBody>
          <a:bodyPr vert="horz" lIns="0" tIns="36000" rIns="0" bIns="36000" rtlCol="0" anchor="t">
            <a:noAutofit/>
          </a:bodyPr>
          <a:lstStyle/>
          <a:p>
            <a:pPr algn="ctr" defTabSz="685800">
              <a:spcBef>
                <a:spcPct val="0"/>
              </a:spcBef>
            </a:pPr>
            <a:r>
              <a:rPr lang="en-US" altLang="en-US" sz="2000" dirty="0">
                <a:solidFill>
                  <a:srgbClr val="E33928"/>
                </a:solidFill>
                <a:latin typeface="Georgia" panose="02040502050405020303" pitchFamily="18" charset="0"/>
                <a:ea typeface="+mj-ea"/>
                <a:cs typeface="+mj-cs"/>
              </a:rPr>
              <a:t>G8B11</a:t>
            </a:r>
          </a:p>
          <a:p>
            <a:pPr algn="ctr" defTabSz="685800">
              <a:spcBef>
                <a:spcPct val="0"/>
              </a:spcBef>
            </a:pPr>
            <a:r>
              <a:rPr lang="en-US" altLang="en-US" sz="2000" dirty="0">
                <a:solidFill>
                  <a:srgbClr val="E33928"/>
                </a:solidFill>
                <a:latin typeface="Georgia" panose="02040502050405020303" pitchFamily="18" charset="0"/>
                <a:ea typeface="+mj-ea"/>
                <a:cs typeface="+mj-cs"/>
              </a:rPr>
              <a:t>What combination of a mixer’s Local Oscillator (LO) and RF input frequencies is found in the output ?</a:t>
            </a:r>
          </a:p>
        </p:txBody>
      </p:sp>
      <p:sp>
        <p:nvSpPr>
          <p:cNvPr id="38914" name="Rectangle 2">
            <a:extLst>
              <a:ext uri="{FF2B5EF4-FFF2-40B4-BE49-F238E27FC236}">
                <a16:creationId xmlns:a16="http://schemas.microsoft.com/office/drawing/2014/main" id="{AF9C7428-40A4-4CFE-862E-46C8B2141864}"/>
              </a:ext>
            </a:extLst>
          </p:cNvPr>
          <p:cNvSpPr>
            <a:spLocks noChangeArrowheads="1"/>
          </p:cNvSpPr>
          <p:nvPr/>
        </p:nvSpPr>
        <p:spPr bwMode="auto">
          <a:xfrm>
            <a:off x="306362" y="1328504"/>
            <a:ext cx="3644503" cy="2743200"/>
          </a:xfrm>
          <a:prstGeom prst="rect">
            <a:avLst/>
          </a:prstGeom>
        </p:spPr>
        <p:txBody>
          <a:bodyPr vert="horz" lIns="0" tIns="36000" rIns="0" bIns="36000" rtlCol="0">
            <a:normAutofit/>
          </a:bodyPr>
          <a:lstStyle/>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The Ratio.</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The average.</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The Sum and Difference.</a:t>
            </a:r>
          </a:p>
          <a:p>
            <a:pPr marL="285750" indent="-285750" defTabSz="685800">
              <a:lnSpc>
                <a:spcPct val="150000"/>
              </a:lnSpc>
              <a:spcBef>
                <a:spcPts val="750"/>
              </a:spcBef>
              <a:buClr>
                <a:srgbClr val="E33928"/>
              </a:buClr>
              <a:buFontTx/>
              <a:buAutoNum type="alphaUcPeriod"/>
            </a:pPr>
            <a:r>
              <a:rPr lang="en-US" altLang="en-US" dirty="0">
                <a:solidFill>
                  <a:srgbClr val="15183E"/>
                </a:solidFill>
                <a:latin typeface="Georgia" panose="02040502050405020303" pitchFamily="18" charset="0"/>
              </a:rPr>
              <a:t>The arithmetic product.</a:t>
            </a:r>
            <a:br>
              <a:rPr lang="en-US" altLang="en-US" dirty="0">
                <a:solidFill>
                  <a:srgbClr val="15183E"/>
                </a:solidFill>
                <a:latin typeface="Georgia" panose="02040502050405020303" pitchFamily="18" charset="0"/>
              </a:rPr>
            </a:br>
            <a:r>
              <a:rPr lang="en-US" altLang="en-US" dirty="0">
                <a:solidFill>
                  <a:srgbClr val="15183E"/>
                </a:solidFill>
                <a:latin typeface="Georgia" panose="02040502050405020303" pitchFamily="18" charset="0"/>
              </a:rPr>
              <a:t> </a:t>
            </a:r>
          </a:p>
        </p:txBody>
      </p:sp>
      <p:sp>
        <p:nvSpPr>
          <p:cNvPr id="4"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31</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500" fill="hold" masterRel="sameClick"/>
                                        <p:tgtEl>
                                          <p:spTgt spid="38914">
                                            <p:txEl>
                                              <p:pRg st="2" end="2"/>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8914">
                                            <p:txEl>
                                              <p:pRg st="2" end="2"/>
                                            </p:txEl>
                                          </p:spTgt>
                                        </p:tgtEl>
                                        <p:attrNameLst>
                                          <p:attrName>style.fontStyle</p:attrName>
                                        </p:attrNameLst>
                                      </p:cBhvr>
                                      <p:to>
                                        <p:strVal val="normal"/>
                                      </p:to>
                                    </p:set>
                                    <p:set>
                                      <p:cBhvr additive="repl">
                                        <p:cTn id="9" dur="indefinite"/>
                                        <p:tgtEl>
                                          <p:spTgt spid="38914">
                                            <p:txEl>
                                              <p:pRg st="2" end="2"/>
                                            </p:txEl>
                                          </p:spTgt>
                                        </p:tgtEl>
                                        <p:attrNameLst>
                                          <p:attrName>style.fontWeight</p:attrName>
                                        </p:attrNameLst>
                                      </p:cBhvr>
                                      <p:to>
                                        <p:strVal val="bold"/>
                                      </p:to>
                                    </p:set>
                                    <p:set>
                                      <p:cBhvr additive="repl">
                                        <p:cTn id="10" dur="indefinite"/>
                                        <p:tgtEl>
                                          <p:spTgt spid="38914">
                                            <p:txEl>
                                              <p:pRg st="2" end="2"/>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8914">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833A0E-5C3C-E007-2D70-07CEC8120D36}"/>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CD0F95FE-87FC-6C6E-8175-77B7065AB204}"/>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G8B02</a:t>
            </a:r>
            <a:br>
              <a:rPr lang="en-US" altLang="en-US" sz="2400" dirty="0"/>
            </a:br>
            <a:r>
              <a:rPr lang="en-US" altLang="en-US" sz="2400" dirty="0"/>
              <a:t>What is the term for interference from a signal at twice the IF frequency from the desired signal?</a:t>
            </a:r>
          </a:p>
        </p:txBody>
      </p:sp>
      <p:sp>
        <p:nvSpPr>
          <p:cNvPr id="3710979" name="Rectangle 3">
            <a:extLst>
              <a:ext uri="{FF2B5EF4-FFF2-40B4-BE49-F238E27FC236}">
                <a16:creationId xmlns:a16="http://schemas.microsoft.com/office/drawing/2014/main" id="{821860AF-0856-A7FD-638E-5D5E669BFA8F}"/>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Quadrature response</a:t>
            </a:r>
          </a:p>
          <a:p>
            <a:pPr marL="285750" indent="-285750">
              <a:lnSpc>
                <a:spcPct val="150000"/>
              </a:lnSpc>
              <a:buFontTx/>
              <a:buAutoNum type="alphaUcPeriod"/>
            </a:pPr>
            <a:r>
              <a:rPr lang="en-US" altLang="en-US" dirty="0">
                <a:latin typeface="Georgia" panose="02040502050405020303" pitchFamily="18" charset="0"/>
              </a:rPr>
              <a:t>Image response</a:t>
            </a:r>
          </a:p>
          <a:p>
            <a:pPr marL="285750" indent="-285750">
              <a:lnSpc>
                <a:spcPct val="150000"/>
              </a:lnSpc>
              <a:buFontTx/>
              <a:buAutoNum type="alphaUcPeriod"/>
            </a:pPr>
            <a:r>
              <a:rPr lang="en-US" altLang="en-US" dirty="0">
                <a:latin typeface="Georgia" panose="02040502050405020303" pitchFamily="18" charset="0"/>
              </a:rPr>
              <a:t>Mixer interference</a:t>
            </a:r>
          </a:p>
          <a:p>
            <a:pPr marL="285750" indent="-285750">
              <a:lnSpc>
                <a:spcPct val="150000"/>
              </a:lnSpc>
              <a:buFontTx/>
              <a:buAutoNum type="alphaUcPeriod"/>
            </a:pPr>
            <a:r>
              <a:rPr lang="en-US" altLang="en-US" dirty="0">
                <a:latin typeface="Georgia" panose="02040502050405020303" pitchFamily="18" charset="0"/>
              </a:rPr>
              <a:t>Intermediate interference</a:t>
            </a:r>
          </a:p>
        </p:txBody>
      </p:sp>
      <p:sp>
        <p:nvSpPr>
          <p:cNvPr id="4" name="Slide Number Placeholder 3">
            <a:extLst>
              <a:ext uri="{FF2B5EF4-FFF2-40B4-BE49-F238E27FC236}">
                <a16:creationId xmlns:a16="http://schemas.microsoft.com/office/drawing/2014/main" id="{9C9F9B34-F132-3B0E-4B71-FD272E1700C5}"/>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5457039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BA9F5E-E084-926E-3AED-65BAE7EDD84A}"/>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49DE9899-9E3D-2BC5-17D0-E20650B01782}"/>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G7C06</a:t>
            </a:r>
            <a:br>
              <a:rPr lang="en-US" altLang="en-US" sz="2400" dirty="0"/>
            </a:br>
            <a:r>
              <a:rPr lang="en-US" altLang="en-US" sz="2400" dirty="0"/>
              <a:t>Which of the following is an advantage of a digital signal processing (DSP) filter compared to an analog filter?</a:t>
            </a:r>
          </a:p>
        </p:txBody>
      </p:sp>
      <p:sp>
        <p:nvSpPr>
          <p:cNvPr id="3710979" name="Rectangle 3">
            <a:extLst>
              <a:ext uri="{FF2B5EF4-FFF2-40B4-BE49-F238E27FC236}">
                <a16:creationId xmlns:a16="http://schemas.microsoft.com/office/drawing/2014/main" id="{308FDD5E-F195-8532-26A7-B2649AD8B55A}"/>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A wide range of filter bandwidths and shapes can be created</a:t>
            </a:r>
          </a:p>
          <a:p>
            <a:pPr marL="285750" indent="-285750">
              <a:lnSpc>
                <a:spcPct val="150000"/>
              </a:lnSpc>
              <a:buFontTx/>
              <a:buAutoNum type="alphaUcPeriod"/>
            </a:pPr>
            <a:r>
              <a:rPr lang="en-US" altLang="en-US" dirty="0">
                <a:latin typeface="Georgia" panose="02040502050405020303" pitchFamily="18" charset="0"/>
              </a:rPr>
              <a:t>Fewer digital components are required</a:t>
            </a:r>
          </a:p>
          <a:p>
            <a:pPr marL="285750" indent="-285750">
              <a:lnSpc>
                <a:spcPct val="150000"/>
              </a:lnSpc>
              <a:buFontTx/>
              <a:buAutoNum type="alphaUcPeriod"/>
            </a:pPr>
            <a:r>
              <a:rPr lang="en-US" altLang="en-US" dirty="0">
                <a:latin typeface="Georgia" panose="02040502050405020303" pitchFamily="18" charset="0"/>
              </a:rPr>
              <a:t>Mixing products are greatly reduced</a:t>
            </a:r>
          </a:p>
          <a:p>
            <a:pPr marL="285750" indent="-285750">
              <a:lnSpc>
                <a:spcPct val="150000"/>
              </a:lnSpc>
              <a:buFontTx/>
              <a:buAutoNum type="alphaUcPeriod"/>
            </a:pPr>
            <a:r>
              <a:rPr lang="en-US" altLang="en-US" dirty="0">
                <a:latin typeface="Georgia" panose="02040502050405020303" pitchFamily="18" charset="0"/>
              </a:rPr>
              <a:t>The DSP filter is much more effective at VHF frequencies</a:t>
            </a:r>
          </a:p>
        </p:txBody>
      </p:sp>
      <p:sp>
        <p:nvSpPr>
          <p:cNvPr id="4" name="Slide Number Placeholder 3">
            <a:extLst>
              <a:ext uri="{FF2B5EF4-FFF2-40B4-BE49-F238E27FC236}">
                <a16:creationId xmlns:a16="http://schemas.microsoft.com/office/drawing/2014/main" id="{1594249A-1FB3-99D9-8EE2-8E07B40A6590}"/>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125586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7626FD-321F-FD75-12D7-5CE1FC2D266C}"/>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7EDB85BD-05FD-8A47-D2D4-C84459E2A9DB}"/>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G4A07</a:t>
            </a:r>
            <a:br>
              <a:rPr lang="en-US" altLang="en-US" sz="2400" dirty="0"/>
            </a:br>
            <a:r>
              <a:rPr lang="en-US" altLang="en-US" sz="2400" dirty="0"/>
              <a:t>What happens as a receiver’s noise reduction control level is increased?</a:t>
            </a:r>
          </a:p>
        </p:txBody>
      </p:sp>
      <p:sp>
        <p:nvSpPr>
          <p:cNvPr id="3710979" name="Rectangle 3">
            <a:extLst>
              <a:ext uri="{FF2B5EF4-FFF2-40B4-BE49-F238E27FC236}">
                <a16:creationId xmlns:a16="http://schemas.microsoft.com/office/drawing/2014/main" id="{E8082F01-98D7-DC64-3347-7EA321718AE4}"/>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Received signals may become distorted</a:t>
            </a:r>
          </a:p>
          <a:p>
            <a:pPr marL="285750" indent="-285750">
              <a:lnSpc>
                <a:spcPct val="150000"/>
              </a:lnSpc>
              <a:buFontTx/>
              <a:buAutoNum type="alphaUcPeriod"/>
            </a:pPr>
            <a:r>
              <a:rPr lang="en-US" altLang="en-US" dirty="0">
                <a:latin typeface="Georgia" panose="02040502050405020303" pitchFamily="18" charset="0"/>
              </a:rPr>
              <a:t>Received frequency may become unstable</a:t>
            </a:r>
          </a:p>
          <a:p>
            <a:pPr marL="285750" indent="-285750">
              <a:lnSpc>
                <a:spcPct val="150000"/>
              </a:lnSpc>
              <a:buFontTx/>
              <a:buAutoNum type="alphaUcPeriod"/>
            </a:pPr>
            <a:r>
              <a:rPr lang="en-US" altLang="en-US" dirty="0">
                <a:latin typeface="Georgia" panose="02040502050405020303" pitchFamily="18" charset="0"/>
              </a:rPr>
              <a:t>CW signals may become severely attenuated</a:t>
            </a:r>
          </a:p>
          <a:p>
            <a:pPr marL="285750" indent="-285750">
              <a:lnSpc>
                <a:spcPct val="150000"/>
              </a:lnSpc>
              <a:buFontTx/>
              <a:buAutoNum type="alphaUcPeriod"/>
            </a:pPr>
            <a:r>
              <a:rPr lang="en-US" altLang="en-US" dirty="0">
                <a:latin typeface="Georgia" panose="02040502050405020303" pitchFamily="18" charset="0"/>
              </a:rPr>
              <a:t>Received frequency may shift several kHz</a:t>
            </a:r>
          </a:p>
        </p:txBody>
      </p:sp>
      <p:sp>
        <p:nvSpPr>
          <p:cNvPr id="4" name="Slide Number Placeholder 3">
            <a:extLst>
              <a:ext uri="{FF2B5EF4-FFF2-40B4-BE49-F238E27FC236}">
                <a16:creationId xmlns:a16="http://schemas.microsoft.com/office/drawing/2014/main" id="{8BADA44D-4AB4-FC41-04D1-DEC24790AA36}"/>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37501500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00B851-C016-04F5-3C15-BD56F545E798}"/>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324B6C9A-3CED-D9BF-7451-47114BBBA66A}"/>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G4A03</a:t>
            </a:r>
            <a:br>
              <a:rPr lang="en-US" altLang="en-US" sz="2000" dirty="0"/>
            </a:br>
            <a:r>
              <a:rPr lang="en-US" altLang="en-US" sz="2400" dirty="0"/>
              <a:t>How does a noise blanker work?</a:t>
            </a:r>
          </a:p>
        </p:txBody>
      </p:sp>
      <p:sp>
        <p:nvSpPr>
          <p:cNvPr id="3710979" name="Rectangle 3">
            <a:extLst>
              <a:ext uri="{FF2B5EF4-FFF2-40B4-BE49-F238E27FC236}">
                <a16:creationId xmlns:a16="http://schemas.microsoft.com/office/drawing/2014/main" id="{8F93CFF6-05C8-C504-A908-B6C626628339}"/>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By temporarily increasing received bandwidth</a:t>
            </a:r>
          </a:p>
          <a:p>
            <a:pPr marL="285750" indent="-285750">
              <a:lnSpc>
                <a:spcPct val="150000"/>
              </a:lnSpc>
              <a:buFontTx/>
              <a:buAutoNum type="alphaUcPeriod"/>
            </a:pPr>
            <a:r>
              <a:rPr lang="en-US" altLang="en-US" dirty="0">
                <a:latin typeface="Georgia" panose="02040502050405020303" pitchFamily="18" charset="0"/>
              </a:rPr>
              <a:t>By redirecting noise pulses into a filter capacitor</a:t>
            </a:r>
          </a:p>
          <a:p>
            <a:pPr marL="285750" indent="-285750">
              <a:lnSpc>
                <a:spcPct val="150000"/>
              </a:lnSpc>
              <a:buFontTx/>
              <a:buAutoNum type="alphaUcPeriod"/>
            </a:pPr>
            <a:r>
              <a:rPr lang="en-US" altLang="en-US" dirty="0">
                <a:latin typeface="Georgia" panose="02040502050405020303" pitchFamily="18" charset="0"/>
              </a:rPr>
              <a:t>By reducing receiver gain during a noise pulse</a:t>
            </a:r>
          </a:p>
          <a:p>
            <a:pPr marL="285750" indent="-285750">
              <a:lnSpc>
                <a:spcPct val="150000"/>
              </a:lnSpc>
              <a:buFontTx/>
              <a:buAutoNum type="alphaUcPeriod"/>
            </a:pPr>
            <a:r>
              <a:rPr lang="en-US" altLang="en-US" dirty="0">
                <a:latin typeface="Georgia" panose="02040502050405020303" pitchFamily="18" charset="0"/>
              </a:rPr>
              <a:t>By clipping noise peaks</a:t>
            </a:r>
          </a:p>
        </p:txBody>
      </p:sp>
      <p:sp>
        <p:nvSpPr>
          <p:cNvPr id="4" name="Slide Number Placeholder 3">
            <a:extLst>
              <a:ext uri="{FF2B5EF4-FFF2-40B4-BE49-F238E27FC236}">
                <a16:creationId xmlns:a16="http://schemas.microsoft.com/office/drawing/2014/main" id="{A82A4352-1DD5-BA07-FB3C-3F3C01982846}"/>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35275948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B6FC5F-804E-136D-9C52-A1AD60F67707}"/>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5A83B4C9-17E3-44EE-8BD4-6642751C74CF}"/>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G4A01</a:t>
            </a:r>
            <a:br>
              <a:rPr lang="en-US" altLang="en-US" sz="2000" dirty="0"/>
            </a:br>
            <a:r>
              <a:rPr lang="en-US" altLang="en-US" sz="2400" dirty="0"/>
              <a:t>What is the purpose of the notch filter found on many HF transceivers?</a:t>
            </a:r>
          </a:p>
        </p:txBody>
      </p:sp>
      <p:sp>
        <p:nvSpPr>
          <p:cNvPr id="3710979" name="Rectangle 3">
            <a:extLst>
              <a:ext uri="{FF2B5EF4-FFF2-40B4-BE49-F238E27FC236}">
                <a16:creationId xmlns:a16="http://schemas.microsoft.com/office/drawing/2014/main" id="{B13C27E6-F5B4-4CCC-7881-9B492F81788E}"/>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To restrict the transmitter voice bandwidth</a:t>
            </a:r>
          </a:p>
          <a:p>
            <a:pPr marL="285750" indent="-285750">
              <a:lnSpc>
                <a:spcPct val="150000"/>
              </a:lnSpc>
              <a:buFontTx/>
              <a:buAutoNum type="alphaUcPeriod"/>
            </a:pPr>
            <a:r>
              <a:rPr lang="en-US" altLang="en-US" dirty="0">
                <a:latin typeface="Georgia" panose="02040502050405020303" pitchFamily="18" charset="0"/>
              </a:rPr>
              <a:t>To reduce interference from carriers in the receiver passband</a:t>
            </a:r>
          </a:p>
          <a:p>
            <a:pPr marL="285750" indent="-285750">
              <a:lnSpc>
                <a:spcPct val="150000"/>
              </a:lnSpc>
              <a:buFontTx/>
              <a:buAutoNum type="alphaUcPeriod"/>
            </a:pPr>
            <a:r>
              <a:rPr lang="en-US" altLang="en-US" dirty="0">
                <a:latin typeface="Georgia" panose="02040502050405020303" pitchFamily="18" charset="0"/>
              </a:rPr>
              <a:t>To eliminate receiver interference from impulse noise sources</a:t>
            </a:r>
          </a:p>
          <a:p>
            <a:pPr marL="285750" indent="-285750">
              <a:lnSpc>
                <a:spcPct val="150000"/>
              </a:lnSpc>
              <a:buFontTx/>
              <a:buAutoNum type="alphaUcPeriod"/>
            </a:pPr>
            <a:r>
              <a:rPr lang="en-US" altLang="en-US" dirty="0">
                <a:latin typeface="Georgia" panose="02040502050405020303" pitchFamily="18" charset="0"/>
              </a:rPr>
              <a:t>To remove interfering splatter generated by signals on adjacent frequencies</a:t>
            </a:r>
          </a:p>
        </p:txBody>
      </p:sp>
      <p:sp>
        <p:nvSpPr>
          <p:cNvPr id="4" name="Slide Number Placeholder 3">
            <a:extLst>
              <a:ext uri="{FF2B5EF4-FFF2-40B4-BE49-F238E27FC236}">
                <a16:creationId xmlns:a16="http://schemas.microsoft.com/office/drawing/2014/main" id="{D0391028-9919-26ED-2FE9-C9F638553AE6}"/>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1837775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E4A462-B4CC-7CA9-B972-C92AE3019A28}"/>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80E855FE-D17F-FE6F-7044-88D176C60924}"/>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G4A13</a:t>
            </a:r>
            <a:br>
              <a:rPr lang="en-US" altLang="en-US" sz="2000" dirty="0"/>
            </a:br>
            <a:r>
              <a:rPr lang="en-US" altLang="en-US" sz="2400" dirty="0"/>
              <a:t>What is the purpose of using a receive attenuator?</a:t>
            </a:r>
          </a:p>
        </p:txBody>
      </p:sp>
      <p:sp>
        <p:nvSpPr>
          <p:cNvPr id="3710979" name="Rectangle 3">
            <a:extLst>
              <a:ext uri="{FF2B5EF4-FFF2-40B4-BE49-F238E27FC236}">
                <a16:creationId xmlns:a16="http://schemas.microsoft.com/office/drawing/2014/main" id="{2F3A6632-57F9-9772-9A72-6058697C7F9E}"/>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To prevent receiver overload from strong incoming signals</a:t>
            </a:r>
          </a:p>
          <a:p>
            <a:pPr marL="285750" indent="-285750">
              <a:lnSpc>
                <a:spcPct val="150000"/>
              </a:lnSpc>
              <a:buFontTx/>
              <a:buAutoNum type="alphaUcPeriod"/>
            </a:pPr>
            <a:r>
              <a:rPr lang="en-US" altLang="en-US" dirty="0">
                <a:latin typeface="Georgia" panose="02040502050405020303" pitchFamily="18" charset="0"/>
              </a:rPr>
              <a:t>To reduce the transmitter power when driving a linear amplifier</a:t>
            </a:r>
          </a:p>
          <a:p>
            <a:pPr marL="285750" indent="-285750">
              <a:lnSpc>
                <a:spcPct val="150000"/>
              </a:lnSpc>
              <a:buFontTx/>
              <a:buAutoNum type="alphaUcPeriod"/>
            </a:pPr>
            <a:r>
              <a:rPr lang="en-US" altLang="en-US" dirty="0">
                <a:latin typeface="Georgia" panose="02040502050405020303" pitchFamily="18" charset="0"/>
              </a:rPr>
              <a:t>To reduce power consumption when operating from batteries</a:t>
            </a:r>
          </a:p>
          <a:p>
            <a:pPr marL="285750" indent="-285750">
              <a:lnSpc>
                <a:spcPct val="150000"/>
              </a:lnSpc>
              <a:buFontTx/>
              <a:buAutoNum type="alphaUcPeriod"/>
            </a:pPr>
            <a:r>
              <a:rPr lang="en-US" altLang="en-US" dirty="0">
                <a:latin typeface="Georgia" panose="02040502050405020303" pitchFamily="18" charset="0"/>
              </a:rPr>
              <a:t>To reduce excessive audio level on strong signals</a:t>
            </a:r>
          </a:p>
        </p:txBody>
      </p:sp>
      <p:sp>
        <p:nvSpPr>
          <p:cNvPr id="4" name="Slide Number Placeholder 3">
            <a:extLst>
              <a:ext uri="{FF2B5EF4-FFF2-40B4-BE49-F238E27FC236}">
                <a16:creationId xmlns:a16="http://schemas.microsoft.com/office/drawing/2014/main" id="{66A270B1-D182-ECA1-8F9E-7D3FE77F578B}"/>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21264164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1A30B-3B94-4536-69CD-27F948EBA397}"/>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C5D3582F-54C1-F710-87DE-DB93EACBF089}"/>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G4D04</a:t>
            </a:r>
            <a:br>
              <a:rPr lang="en-US" altLang="en-US" sz="2000" dirty="0"/>
            </a:br>
            <a:r>
              <a:rPr lang="en-US" altLang="en-US" sz="2400" dirty="0"/>
              <a:t>What does an S meter measure?</a:t>
            </a:r>
          </a:p>
        </p:txBody>
      </p:sp>
      <p:sp>
        <p:nvSpPr>
          <p:cNvPr id="3710979" name="Rectangle 3">
            <a:extLst>
              <a:ext uri="{FF2B5EF4-FFF2-40B4-BE49-F238E27FC236}">
                <a16:creationId xmlns:a16="http://schemas.microsoft.com/office/drawing/2014/main" id="{A095FC6C-5025-082B-588B-00A4BCFC1FCA}"/>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Carrier suppression</a:t>
            </a:r>
          </a:p>
          <a:p>
            <a:pPr marL="285750" indent="-285750">
              <a:lnSpc>
                <a:spcPct val="150000"/>
              </a:lnSpc>
              <a:buFontTx/>
              <a:buAutoNum type="alphaUcPeriod"/>
            </a:pPr>
            <a:r>
              <a:rPr lang="en-US" altLang="en-US" dirty="0">
                <a:latin typeface="Georgia" panose="02040502050405020303" pitchFamily="18" charset="0"/>
              </a:rPr>
              <a:t>Impedance</a:t>
            </a:r>
          </a:p>
          <a:p>
            <a:pPr marL="285750" indent="-285750">
              <a:lnSpc>
                <a:spcPct val="150000"/>
              </a:lnSpc>
              <a:buFontTx/>
              <a:buAutoNum type="alphaUcPeriod"/>
            </a:pPr>
            <a:r>
              <a:rPr lang="en-US" altLang="en-US" dirty="0">
                <a:latin typeface="Georgia" panose="02040502050405020303" pitchFamily="18" charset="0"/>
              </a:rPr>
              <a:t>Received signal strength</a:t>
            </a:r>
          </a:p>
          <a:p>
            <a:pPr marL="285750" indent="-285750">
              <a:lnSpc>
                <a:spcPct val="150000"/>
              </a:lnSpc>
              <a:buFontTx/>
              <a:buAutoNum type="alphaUcPeriod"/>
            </a:pPr>
            <a:r>
              <a:rPr lang="en-US" altLang="en-US" dirty="0">
                <a:latin typeface="Georgia" panose="02040502050405020303" pitchFamily="18" charset="0"/>
              </a:rPr>
              <a:t>Transmitter power output</a:t>
            </a:r>
          </a:p>
        </p:txBody>
      </p:sp>
      <p:sp>
        <p:nvSpPr>
          <p:cNvPr id="4" name="Slide Number Placeholder 3">
            <a:extLst>
              <a:ext uri="{FF2B5EF4-FFF2-40B4-BE49-F238E27FC236}">
                <a16:creationId xmlns:a16="http://schemas.microsoft.com/office/drawing/2014/main" id="{411793BE-0485-9CDA-0A14-B081CD6FC6F4}"/>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32051390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AD44B-33BD-6C1A-A723-478F4DDDF04D}"/>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DC5EA490-7E48-1A59-AD8D-86646C31641B}"/>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G4D07</a:t>
            </a:r>
            <a:br>
              <a:rPr lang="en-US" altLang="en-US" sz="2000" dirty="0"/>
            </a:br>
            <a:r>
              <a:rPr lang="en-US" altLang="en-US" sz="2400" dirty="0"/>
              <a:t>How much must the power output of a transmitter be raised to change the S meter reading on a distant receiver from S8 to S9?</a:t>
            </a:r>
          </a:p>
        </p:txBody>
      </p:sp>
      <p:sp>
        <p:nvSpPr>
          <p:cNvPr id="3710979" name="Rectangle 3">
            <a:extLst>
              <a:ext uri="{FF2B5EF4-FFF2-40B4-BE49-F238E27FC236}">
                <a16:creationId xmlns:a16="http://schemas.microsoft.com/office/drawing/2014/main" id="{2651CC1F-C496-24B2-1343-D44AD4EBF52C}"/>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Approximately 1.5 times</a:t>
            </a:r>
          </a:p>
          <a:p>
            <a:pPr marL="285750" indent="-285750">
              <a:lnSpc>
                <a:spcPct val="150000"/>
              </a:lnSpc>
              <a:buFontTx/>
              <a:buAutoNum type="alphaUcPeriod"/>
            </a:pPr>
            <a:r>
              <a:rPr lang="en-US" altLang="en-US" dirty="0">
                <a:latin typeface="Georgia" panose="02040502050405020303" pitchFamily="18" charset="0"/>
              </a:rPr>
              <a:t>Approximately 2 times</a:t>
            </a:r>
          </a:p>
          <a:p>
            <a:pPr marL="285750" indent="-285750">
              <a:lnSpc>
                <a:spcPct val="150000"/>
              </a:lnSpc>
              <a:buFontTx/>
              <a:buAutoNum type="alphaUcPeriod"/>
            </a:pPr>
            <a:r>
              <a:rPr lang="en-US" altLang="en-US" dirty="0">
                <a:latin typeface="Georgia" panose="02040502050405020303" pitchFamily="18" charset="0"/>
              </a:rPr>
              <a:t>Approximately 4 times</a:t>
            </a:r>
          </a:p>
          <a:p>
            <a:pPr marL="285750" indent="-285750">
              <a:lnSpc>
                <a:spcPct val="150000"/>
              </a:lnSpc>
              <a:buFontTx/>
              <a:buAutoNum type="alphaUcPeriod"/>
            </a:pPr>
            <a:r>
              <a:rPr lang="en-US" altLang="en-US" dirty="0">
                <a:latin typeface="Georgia" panose="02040502050405020303" pitchFamily="18" charset="0"/>
              </a:rPr>
              <a:t>Approximately 8 times</a:t>
            </a:r>
          </a:p>
        </p:txBody>
      </p:sp>
      <p:sp>
        <p:nvSpPr>
          <p:cNvPr id="4" name="Slide Number Placeholder 3">
            <a:extLst>
              <a:ext uri="{FF2B5EF4-FFF2-40B4-BE49-F238E27FC236}">
                <a16:creationId xmlns:a16="http://schemas.microsoft.com/office/drawing/2014/main" id="{4075E6D3-236F-9840-4C2D-F8A5603E2D80}"/>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17178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375172" y="222677"/>
            <a:ext cx="6457950" cy="830997"/>
          </a:xfrm>
        </p:spPr>
        <p:txBody>
          <a:bodyPr vert="horz" wrap="square" lIns="0" tIns="0" rIns="0" bIns="0" numCol="1" rtlCol="0" anchor="ctr" anchorCtr="0" compatLnSpc="1">
            <a:prstTxWarp prst="textNoShape">
              <a:avLst/>
            </a:prstTxWarp>
            <a:spAutoFit/>
          </a:bodyPr>
          <a:lstStyle/>
          <a:p>
            <a:pPr algn="ctr" defTabSz="342900">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sz="3000" b="1" dirty="0"/>
              <a:t>General Licensing Class</a:t>
            </a:r>
            <a:br>
              <a:rPr lang="en-GB" altLang="en-US" sz="3000" b="1" dirty="0"/>
            </a:br>
            <a:r>
              <a:rPr lang="en-GB" altLang="en-US" sz="3000" b="1" dirty="0"/>
              <a:t>Chapter 11</a:t>
            </a:r>
          </a:p>
        </p:txBody>
      </p:sp>
      <p:sp>
        <p:nvSpPr>
          <p:cNvPr id="5123" name="Text Box 6"/>
          <p:cNvSpPr txBox="1">
            <a:spLocks noChangeArrowheads="1"/>
          </p:cNvSpPr>
          <p:nvPr/>
        </p:nvSpPr>
        <p:spPr bwMode="auto">
          <a:xfrm>
            <a:off x="3169306" y="1265728"/>
            <a:ext cx="416152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fontAlgn="base">
              <a:spcBef>
                <a:spcPct val="50000"/>
              </a:spcBef>
              <a:spcAft>
                <a:spcPct val="0"/>
              </a:spcAft>
              <a:buClrTx/>
              <a:buFontTx/>
              <a:buNone/>
            </a:pPr>
            <a:r>
              <a:rPr lang="en-GB" altLang="en-US" sz="2700" b="1" dirty="0">
                <a:solidFill>
                  <a:srgbClr val="FF3300"/>
                </a:solidFill>
              </a:rPr>
              <a:t>Your Receiver</a:t>
            </a:r>
          </a:p>
        </p:txBody>
      </p:sp>
      <p:pic>
        <p:nvPicPr>
          <p:cNvPr id="5124"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732" y="2888456"/>
            <a:ext cx="2135981" cy="21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71217" y="2888457"/>
            <a:ext cx="1503760" cy="225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09EBD82B-5DE7-4A88-AD6F-D6DA23E6C82A}" type="slidenum">
              <a:rPr lang="en-US" altLang="en-US" smtClean="0">
                <a:solidFill>
                  <a:srgbClr val="000066"/>
                </a:solidFill>
              </a:rPr>
              <a:pPr>
                <a:defRPr/>
              </a:pPr>
              <a:t>4</a:t>
            </a:fld>
            <a:endParaRPr lang="en-US" altLang="en-US">
              <a:solidFill>
                <a:srgbClr val="000066"/>
              </a:solidFill>
            </a:endParaRPr>
          </a:p>
        </p:txBody>
      </p:sp>
      <p:sp>
        <p:nvSpPr>
          <p:cNvPr id="4" name="TextBox 3">
            <a:extLst>
              <a:ext uri="{FF2B5EF4-FFF2-40B4-BE49-F238E27FC236}">
                <a16:creationId xmlns:a16="http://schemas.microsoft.com/office/drawing/2014/main" id="{75D16259-77B3-0170-5BE7-590E8C55586B}"/>
              </a:ext>
            </a:extLst>
          </p:cNvPr>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extLst>
      <p:ext uri="{BB962C8B-B14F-4D97-AF65-F5344CB8AC3E}">
        <p14:creationId xmlns:p14="http://schemas.microsoft.com/office/powerpoint/2010/main" val="152864984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DDF7B-4632-CA3D-DEE2-57434C9A102E}"/>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534FAF93-3F12-625A-3B90-D3E176A4F593}"/>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G4D05</a:t>
            </a:r>
            <a:br>
              <a:rPr lang="en-US" altLang="en-US" sz="2000" dirty="0"/>
            </a:br>
            <a:r>
              <a:rPr lang="en-US" altLang="en-US" sz="2400" dirty="0"/>
              <a:t>How does a signal that reads 20 dB over S9 compare to one that reads S9 on a receiver, assuming a properly calibrated S meter?</a:t>
            </a:r>
          </a:p>
        </p:txBody>
      </p:sp>
      <p:sp>
        <p:nvSpPr>
          <p:cNvPr id="3710979" name="Rectangle 3">
            <a:extLst>
              <a:ext uri="{FF2B5EF4-FFF2-40B4-BE49-F238E27FC236}">
                <a16:creationId xmlns:a16="http://schemas.microsoft.com/office/drawing/2014/main" id="{932E3856-F57A-DB49-8B2B-4D1D5AB195DC}"/>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It is 10 times less powerful</a:t>
            </a:r>
          </a:p>
          <a:p>
            <a:pPr marL="285750" indent="-285750">
              <a:lnSpc>
                <a:spcPct val="150000"/>
              </a:lnSpc>
              <a:buFontTx/>
              <a:buAutoNum type="alphaUcPeriod"/>
            </a:pPr>
            <a:r>
              <a:rPr lang="en-US" altLang="en-US" dirty="0">
                <a:latin typeface="Georgia" panose="02040502050405020303" pitchFamily="18" charset="0"/>
              </a:rPr>
              <a:t>It is 20 times less powerful</a:t>
            </a:r>
          </a:p>
          <a:p>
            <a:pPr marL="285750" indent="-285750">
              <a:lnSpc>
                <a:spcPct val="150000"/>
              </a:lnSpc>
              <a:buFontTx/>
              <a:buAutoNum type="alphaUcPeriod"/>
            </a:pPr>
            <a:r>
              <a:rPr lang="en-US" altLang="en-US" dirty="0">
                <a:latin typeface="Georgia" panose="02040502050405020303" pitchFamily="18" charset="0"/>
              </a:rPr>
              <a:t>It is 20 times more powerful</a:t>
            </a:r>
          </a:p>
          <a:p>
            <a:pPr marL="285750" indent="-285750">
              <a:lnSpc>
                <a:spcPct val="150000"/>
              </a:lnSpc>
              <a:buFontTx/>
              <a:buAutoNum type="alphaUcPeriod"/>
            </a:pPr>
            <a:r>
              <a:rPr lang="en-US" altLang="en-US" dirty="0">
                <a:latin typeface="Georgia" panose="02040502050405020303" pitchFamily="18" charset="0"/>
              </a:rPr>
              <a:t>It is 100 times more powerful</a:t>
            </a:r>
          </a:p>
        </p:txBody>
      </p:sp>
      <p:sp>
        <p:nvSpPr>
          <p:cNvPr id="4" name="Slide Number Placeholder 3">
            <a:extLst>
              <a:ext uri="{FF2B5EF4-FFF2-40B4-BE49-F238E27FC236}">
                <a16:creationId xmlns:a16="http://schemas.microsoft.com/office/drawing/2014/main" id="{979E652C-9F78-B229-308A-7F6D09E1DD80}"/>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35397423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6EF8F-92FF-4A53-0E03-4AEB60B489D6}"/>
            </a:ext>
          </a:extLst>
        </p:cNvPr>
        <p:cNvGrpSpPr/>
        <p:nvPr/>
      </p:nvGrpSpPr>
      <p:grpSpPr>
        <a:xfrm>
          <a:off x="0" y="0"/>
          <a:ext cx="0" cy="0"/>
          <a:chOff x="0" y="0"/>
          <a:chExt cx="0" cy="0"/>
        </a:xfrm>
      </p:grpSpPr>
      <p:sp>
        <p:nvSpPr>
          <p:cNvPr id="377858" name="Rectangle 2">
            <a:extLst>
              <a:ext uri="{FF2B5EF4-FFF2-40B4-BE49-F238E27FC236}">
                <a16:creationId xmlns:a16="http://schemas.microsoft.com/office/drawing/2014/main" id="{19D3E1BA-F75F-1591-38EA-5F52F4B1F667}"/>
              </a:ext>
            </a:extLst>
          </p:cNvPr>
          <p:cNvSpPr>
            <a:spLocks noGrp="1" noChangeArrowheads="1"/>
          </p:cNvSpPr>
          <p:nvPr>
            <p:ph type="title" idx="4294967295"/>
          </p:nvPr>
        </p:nvSpPr>
        <p:spPr>
          <a:xfrm>
            <a:off x="142408" y="202407"/>
            <a:ext cx="8836700" cy="1026785"/>
          </a:xfrm>
        </p:spPr>
        <p:txBody>
          <a:bodyPr anchor="t">
            <a:noAutofit/>
          </a:bodyPr>
          <a:lstStyle/>
          <a:p>
            <a:pPr algn="ctr">
              <a:lnSpc>
                <a:spcPct val="100000"/>
              </a:lnSpc>
            </a:pPr>
            <a:r>
              <a:rPr lang="en-US" altLang="en-US" sz="2000" dirty="0"/>
              <a:t>G4D06</a:t>
            </a:r>
            <a:br>
              <a:rPr lang="en-US" altLang="en-US" sz="2000" dirty="0"/>
            </a:br>
            <a:r>
              <a:rPr lang="en-US" altLang="en-US" sz="2400" dirty="0"/>
              <a:t>How much change in signal strength is typically represented by one S unit?</a:t>
            </a:r>
          </a:p>
        </p:txBody>
      </p:sp>
      <p:sp>
        <p:nvSpPr>
          <p:cNvPr id="3710979" name="Rectangle 3">
            <a:extLst>
              <a:ext uri="{FF2B5EF4-FFF2-40B4-BE49-F238E27FC236}">
                <a16:creationId xmlns:a16="http://schemas.microsoft.com/office/drawing/2014/main" id="{62694A4D-AFD4-1978-73A3-2BB7ECDD91AB}"/>
              </a:ext>
            </a:extLst>
          </p:cNvPr>
          <p:cNvSpPr>
            <a:spLocks noGrp="1" noChangeArrowheads="1"/>
          </p:cNvSpPr>
          <p:nvPr>
            <p:ph type="body" idx="4294967295"/>
          </p:nvPr>
        </p:nvSpPr>
        <p:spPr>
          <a:xfrm>
            <a:off x="257255" y="1368263"/>
            <a:ext cx="8571952" cy="3128786"/>
          </a:xfrm>
        </p:spPr>
        <p:txBody>
          <a:bodyPr/>
          <a:lstStyle/>
          <a:p>
            <a:pPr marL="285750" indent="-285750">
              <a:lnSpc>
                <a:spcPct val="150000"/>
              </a:lnSpc>
              <a:buFontTx/>
              <a:buAutoNum type="alphaUcPeriod"/>
            </a:pPr>
            <a:r>
              <a:rPr lang="en-US" altLang="en-US" dirty="0">
                <a:latin typeface="Georgia" panose="02040502050405020303" pitchFamily="18" charset="0"/>
              </a:rPr>
              <a:t>6 dB</a:t>
            </a:r>
          </a:p>
          <a:p>
            <a:pPr marL="285750" indent="-285750">
              <a:lnSpc>
                <a:spcPct val="150000"/>
              </a:lnSpc>
              <a:buFontTx/>
              <a:buAutoNum type="alphaUcPeriod"/>
            </a:pPr>
            <a:r>
              <a:rPr lang="en-US" altLang="en-US" dirty="0">
                <a:latin typeface="Georgia" panose="02040502050405020303" pitchFamily="18" charset="0"/>
              </a:rPr>
              <a:t>12 dB</a:t>
            </a:r>
          </a:p>
          <a:p>
            <a:pPr marL="285750" indent="-285750">
              <a:lnSpc>
                <a:spcPct val="150000"/>
              </a:lnSpc>
              <a:buFontTx/>
              <a:buAutoNum type="alphaUcPeriod"/>
            </a:pPr>
            <a:r>
              <a:rPr lang="en-US" altLang="en-US" dirty="0">
                <a:latin typeface="Georgia" panose="02040502050405020303" pitchFamily="18" charset="0"/>
              </a:rPr>
              <a:t>15 dB</a:t>
            </a:r>
          </a:p>
          <a:p>
            <a:pPr marL="285750" indent="-285750">
              <a:lnSpc>
                <a:spcPct val="150000"/>
              </a:lnSpc>
              <a:buFontTx/>
              <a:buAutoNum type="alphaUcPeriod"/>
            </a:pPr>
            <a:r>
              <a:rPr lang="en-US" altLang="en-US" dirty="0">
                <a:latin typeface="Georgia" panose="02040502050405020303" pitchFamily="18" charset="0"/>
              </a:rPr>
              <a:t>18 dB</a:t>
            </a:r>
          </a:p>
        </p:txBody>
      </p:sp>
      <p:sp>
        <p:nvSpPr>
          <p:cNvPr id="4" name="Slide Number Placeholder 3">
            <a:extLst>
              <a:ext uri="{FF2B5EF4-FFF2-40B4-BE49-F238E27FC236}">
                <a16:creationId xmlns:a16="http://schemas.microsoft.com/office/drawing/2014/main" id="{A5C0987E-53F5-5FE6-5EA5-D8495A4C44CA}"/>
              </a:ext>
            </a:extLst>
          </p:cNvPr>
          <p:cNvSpPr>
            <a:spLocks noGrp="1"/>
          </p:cNvSpPr>
          <p:nvPr>
            <p:ph type="sldNum" sz="quarter" idx="12"/>
          </p:nvPr>
        </p:nvSpPr>
        <p:spPr>
          <a:xfrm>
            <a:off x="6553200" y="4683919"/>
            <a:ext cx="2133600" cy="357188"/>
          </a:xfrm>
        </p:spPr>
        <p:txBody>
          <a:bodyPr/>
          <a:lstStyle/>
          <a:p>
            <a:pPr>
              <a:defRPr/>
            </a:pPr>
            <a:r>
              <a:rPr lang="en-US" altLang="en-US" dirty="0">
                <a:solidFill>
                  <a:srgbClr val="000066"/>
                </a:solidFill>
              </a:rPr>
              <a:t>27</a:t>
            </a:r>
          </a:p>
        </p:txBody>
      </p:sp>
    </p:spTree>
    <p:extLst>
      <p:ext uri="{BB962C8B-B14F-4D97-AF65-F5344CB8AC3E}">
        <p14:creationId xmlns:p14="http://schemas.microsoft.com/office/powerpoint/2010/main" val="16386888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42</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EC7C6CD3-71EE-4BC8-82AF-23E5EF8225FF}" type="slidenum">
              <a:rPr lang="en-US" altLang="en-US">
                <a:latin typeface="Times New Roman" panose="02020603050405020304" pitchFamily="18" charset="0"/>
              </a:rPr>
              <a:pPr eaLnBrk="1" hangingPunct="1"/>
              <a:t>5</a:t>
            </a:fld>
            <a:endParaRPr lang="en-US" altLang="en-US">
              <a:latin typeface="Times New Roman" panose="02020603050405020304" pitchFamily="18" charset="0"/>
            </a:endParaRPr>
          </a:p>
        </p:txBody>
      </p:sp>
      <p:sp>
        <p:nvSpPr>
          <p:cNvPr id="4099" name="Rectangle 4"/>
          <p:cNvSpPr>
            <a:spLocks noGrp="1" noChangeArrowheads="1"/>
          </p:cNvSpPr>
          <p:nvPr>
            <p:ph type="title"/>
          </p:nvPr>
        </p:nvSpPr>
        <p:spPr>
          <a:xfrm>
            <a:off x="1345406" y="296466"/>
            <a:ext cx="6481763" cy="651272"/>
          </a:xfrm>
        </p:spPr>
        <p:txBody>
          <a:bodyPr>
            <a:normAutofit fontScale="90000"/>
          </a:bodyPr>
          <a:lstStyle/>
          <a:p>
            <a:pPr algn="ctr" eaLnBrk="1" hangingPunct="1"/>
            <a:r>
              <a:rPr lang="en-US" altLang="en-US" sz="2700" b="1" dirty="0">
                <a:latin typeface="+mn-lt"/>
              </a:rPr>
              <a:t>Amateur Radio General Class</a:t>
            </a:r>
            <a:br>
              <a:rPr lang="en-US" altLang="en-US" sz="2700" b="1" dirty="0">
                <a:latin typeface="+mn-lt"/>
              </a:rPr>
            </a:br>
            <a:r>
              <a:rPr lang="en-US" altLang="en-US" sz="2700" b="1" dirty="0">
                <a:latin typeface="+mn-lt"/>
              </a:rPr>
              <a:t>Element 3 Course Presentation</a:t>
            </a:r>
          </a:p>
        </p:txBody>
      </p:sp>
      <p:sp>
        <p:nvSpPr>
          <p:cNvPr id="2053" name="Rectangle 5"/>
          <p:cNvSpPr>
            <a:spLocks noGrp="1" noChangeArrowheads="1"/>
          </p:cNvSpPr>
          <p:nvPr>
            <p:ph type="body" idx="1"/>
          </p:nvPr>
        </p:nvSpPr>
        <p:spPr>
          <a:xfrm>
            <a:off x="621280" y="1227257"/>
            <a:ext cx="3823500" cy="3340894"/>
          </a:xfrm>
        </p:spPr>
        <p:txBody>
          <a:bodyPr>
            <a:normAutofit/>
          </a:bodyPr>
          <a:lstStyle/>
          <a:p>
            <a:pPr eaLnBrk="1" hangingPunct="1">
              <a:lnSpc>
                <a:spcPct val="90000"/>
              </a:lnSpc>
              <a:buClr>
                <a:srgbClr val="FF0000"/>
              </a:buClr>
              <a:buFont typeface="Wingdings" panose="05000000000000000000" pitchFamily="2" charset="2"/>
              <a:buChar char="Ø"/>
            </a:pPr>
            <a:r>
              <a:rPr lang="en-US" altLang="en-US" sz="2100" b="1" dirty="0"/>
              <a:t>ELEMENT 3 SUB-ELEMENTS</a:t>
            </a:r>
            <a:r>
              <a:rPr lang="en-US" altLang="en-US" b="1" dirty="0"/>
              <a:t> </a:t>
            </a:r>
            <a:r>
              <a:rPr lang="en-US" altLang="en-US" sz="750" b="1" dirty="0"/>
              <a:t>(Groupings)</a:t>
            </a:r>
            <a:endParaRPr lang="en-US" altLang="en-US" sz="900" b="1" dirty="0"/>
          </a:p>
          <a:p>
            <a:pPr lvl="1" eaLnBrk="1" hangingPunct="1">
              <a:lnSpc>
                <a:spcPct val="90000"/>
              </a:lnSpc>
            </a:pPr>
            <a:r>
              <a:rPr lang="en-US" altLang="en-US" sz="1800" b="1" dirty="0">
                <a:solidFill>
                  <a:schemeClr val="tx1"/>
                </a:solidFill>
              </a:rPr>
              <a:t>1 - Your Passing CSCE</a:t>
            </a:r>
          </a:p>
          <a:p>
            <a:pPr lvl="1" eaLnBrk="1" hangingPunct="1">
              <a:lnSpc>
                <a:spcPct val="90000"/>
              </a:lnSpc>
            </a:pPr>
            <a:r>
              <a:rPr lang="en-US" altLang="en-US" sz="1800" b="1" dirty="0">
                <a:solidFill>
                  <a:schemeClr val="tx1"/>
                </a:solidFill>
              </a:rPr>
              <a:t>2 - Your New General Bands</a:t>
            </a:r>
          </a:p>
          <a:p>
            <a:pPr lvl="1" eaLnBrk="1" hangingPunct="1">
              <a:lnSpc>
                <a:spcPct val="90000"/>
              </a:lnSpc>
            </a:pPr>
            <a:r>
              <a:rPr lang="en-US" altLang="en-US" sz="1800" b="1" dirty="0">
                <a:solidFill>
                  <a:schemeClr val="tx1"/>
                </a:solidFill>
              </a:rPr>
              <a:t>3 - FCC Rules</a:t>
            </a:r>
          </a:p>
          <a:p>
            <a:pPr lvl="1" eaLnBrk="1" hangingPunct="1">
              <a:lnSpc>
                <a:spcPct val="90000"/>
              </a:lnSpc>
            </a:pPr>
            <a:r>
              <a:rPr lang="en-US" altLang="en-US" sz="1800" b="1" dirty="0">
                <a:solidFill>
                  <a:schemeClr val="tx1"/>
                </a:solidFill>
              </a:rPr>
              <a:t>4 - Be a VE</a:t>
            </a:r>
          </a:p>
          <a:p>
            <a:pPr lvl="1" eaLnBrk="1" hangingPunct="1">
              <a:lnSpc>
                <a:spcPct val="90000"/>
              </a:lnSpc>
            </a:pPr>
            <a:r>
              <a:rPr lang="en-US" altLang="en-US" sz="1800" b="1" dirty="0">
                <a:solidFill>
                  <a:schemeClr val="tx1"/>
                </a:solidFill>
              </a:rPr>
              <a:t>5 Voice Operations</a:t>
            </a:r>
          </a:p>
          <a:p>
            <a:pPr lvl="1" eaLnBrk="1" hangingPunct="1">
              <a:lnSpc>
                <a:spcPct val="90000"/>
              </a:lnSpc>
            </a:pPr>
            <a:r>
              <a:rPr lang="en-US" altLang="en-US" sz="1800" b="1" dirty="0">
                <a:solidFill>
                  <a:schemeClr val="tx1"/>
                </a:solidFill>
              </a:rPr>
              <a:t>6 CW Lives</a:t>
            </a:r>
          </a:p>
          <a:p>
            <a:pPr lvl="1"/>
            <a:r>
              <a:rPr lang="en-US" altLang="en-US" sz="1800" b="1" dirty="0">
                <a:solidFill>
                  <a:schemeClr val="tx1"/>
                </a:solidFill>
              </a:rPr>
              <a:t>7 - Digital Operating</a:t>
            </a:r>
          </a:p>
          <a:p>
            <a:pPr lvl="1"/>
            <a:r>
              <a:rPr lang="en-US" altLang="en-US" sz="1800" b="1" dirty="0">
                <a:solidFill>
                  <a:schemeClr val="tx1"/>
                </a:solidFill>
              </a:rPr>
              <a:t>8 - In An Emergency</a:t>
            </a:r>
          </a:p>
          <a:p>
            <a:pPr lvl="1"/>
            <a:r>
              <a:rPr lang="en-US" altLang="en-US" sz="1800" b="1" dirty="0">
                <a:solidFill>
                  <a:schemeClr val="tx1"/>
                </a:solidFill>
              </a:rPr>
              <a:t>9 - </a:t>
            </a:r>
            <a:r>
              <a:rPr lang="en-US" altLang="en-US" sz="1800" b="1" dirty="0" err="1">
                <a:solidFill>
                  <a:schemeClr val="tx1"/>
                </a:solidFill>
              </a:rPr>
              <a:t>Skywave</a:t>
            </a:r>
            <a:r>
              <a:rPr lang="en-US" altLang="en-US" sz="1800" b="1" dirty="0">
                <a:solidFill>
                  <a:schemeClr val="tx1"/>
                </a:solidFill>
              </a:rPr>
              <a:t> Excitement</a:t>
            </a:r>
          </a:p>
          <a:p>
            <a:pPr lvl="1" eaLnBrk="1" hangingPunct="1">
              <a:lnSpc>
                <a:spcPct val="90000"/>
              </a:lnSpc>
              <a:buFontTx/>
              <a:buNone/>
            </a:pPr>
            <a:endParaRPr lang="en-US" altLang="en-US" sz="1800" b="1" dirty="0"/>
          </a:p>
        </p:txBody>
      </p:sp>
      <p:sp>
        <p:nvSpPr>
          <p:cNvPr id="5124" name="Rectangle 3"/>
          <p:cNvSpPr txBox="1">
            <a:spLocks noChangeArrowheads="1"/>
          </p:cNvSpPr>
          <p:nvPr/>
        </p:nvSpPr>
        <p:spPr>
          <a:xfrm>
            <a:off x="4923390" y="1553350"/>
            <a:ext cx="4061584" cy="2772160"/>
          </a:xfrm>
          <a:prstGeom prst="rect">
            <a:avLst/>
          </a:prstGeom>
        </p:spPr>
        <p:txBody>
          <a:bodyPr vert="horz" lIns="0" tIns="36000" rIns="0" bIns="36000" rtlCol="0">
            <a:normAutofit/>
          </a:bodyPr>
          <a:lst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r>
              <a:rPr lang="en-US" altLang="en-US" sz="1800" b="1" dirty="0">
                <a:solidFill>
                  <a:schemeClr val="tx1"/>
                </a:solidFill>
              </a:rPr>
              <a:t>10 - Your HF Transmitter</a:t>
            </a:r>
          </a:p>
          <a:p>
            <a:pPr lvl="1">
              <a:buFont typeface="Wingdings" panose="05000000000000000000" pitchFamily="2" charset="2"/>
              <a:buChar char="Ø"/>
            </a:pPr>
            <a:r>
              <a:rPr lang="en-US" altLang="en-US" sz="1800" b="1" dirty="0">
                <a:solidFill>
                  <a:schemeClr val="accent1"/>
                </a:solidFill>
              </a:rPr>
              <a:t>11 - Your Receiver</a:t>
            </a:r>
          </a:p>
          <a:p>
            <a:pPr lvl="1"/>
            <a:r>
              <a:rPr lang="en-US" altLang="en-US" sz="1800" b="1" dirty="0">
                <a:solidFill>
                  <a:schemeClr val="tx1"/>
                </a:solidFill>
              </a:rPr>
              <a:t>12 - Oscillators &amp; Components</a:t>
            </a:r>
          </a:p>
          <a:p>
            <a:pPr lvl="1"/>
            <a:r>
              <a:rPr lang="en-US" altLang="en-US" sz="1800" b="1" dirty="0">
                <a:solidFill>
                  <a:schemeClr val="tx1"/>
                </a:solidFill>
              </a:rPr>
              <a:t>13 - Electrical Principles</a:t>
            </a:r>
          </a:p>
          <a:p>
            <a:pPr lvl="1"/>
            <a:r>
              <a:rPr lang="en-US" altLang="en-US" sz="1800" b="1" dirty="0">
                <a:solidFill>
                  <a:schemeClr val="tx1"/>
                </a:solidFill>
              </a:rPr>
              <a:t>14 - Circuits</a:t>
            </a:r>
          </a:p>
          <a:p>
            <a:pPr lvl="1"/>
            <a:r>
              <a:rPr lang="en-US" altLang="en-US" sz="1800" b="1" dirty="0">
                <a:solidFill>
                  <a:schemeClr val="tx1"/>
                </a:solidFill>
              </a:rPr>
              <a:t>15 - Good Grounds</a:t>
            </a:r>
          </a:p>
          <a:p>
            <a:pPr lvl="1"/>
            <a:r>
              <a:rPr lang="en-US" altLang="en-US" sz="1800" b="1" dirty="0">
                <a:solidFill>
                  <a:schemeClr val="tx1"/>
                </a:solidFill>
              </a:rPr>
              <a:t>16 - HF Antennas</a:t>
            </a:r>
          </a:p>
          <a:p>
            <a:pPr lvl="1"/>
            <a:r>
              <a:rPr lang="en-US" altLang="en-US" sz="1800" b="1" dirty="0">
                <a:solidFill>
                  <a:schemeClr val="tx1"/>
                </a:solidFill>
              </a:rPr>
              <a:t>17 -Coax Cable</a:t>
            </a:r>
          </a:p>
          <a:p>
            <a:pPr lvl="1"/>
            <a:r>
              <a:rPr lang="en-US" altLang="en-US" sz="1800" b="1" dirty="0">
                <a:solidFill>
                  <a:schemeClr val="tx1"/>
                </a:solidFill>
              </a:rPr>
              <a:t>18 - RF &amp; Electrical Safety</a:t>
            </a:r>
          </a:p>
          <a:p>
            <a:pPr lvl="1"/>
            <a:endParaRPr lang="en-US" altLang="en-US"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053">
                                            <p:txEl>
                                              <p:pRg st="7" end="7"/>
                                            </p:txEl>
                                          </p:spTgt>
                                        </p:tgtEl>
                                        <p:attrNameLst>
                                          <p:attrName>style.visibility</p:attrName>
                                        </p:attrNameLst>
                                      </p:cBhvr>
                                      <p:to>
                                        <p:strVal val="visible"/>
                                      </p:to>
                                    </p:set>
                                    <p:animScale>
                                      <p:cBhvr>
                                        <p:cTn id="7" dur="1000" decel="50000" fill="hold">
                                          <p:stCondLst>
                                            <p:cond delay="0"/>
                                          </p:stCondLst>
                                        </p:cTn>
                                        <p:tgtEl>
                                          <p:spTgt spid="205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53">
                                            <p:txEl>
                                              <p:pRg st="7" end="7"/>
                                            </p:txEl>
                                          </p:spTgt>
                                        </p:tgtEl>
                                        <p:attrNameLst>
                                          <p:attrName>ppt_x</p:attrName>
                                          <p:attrName>ppt_y</p:attrName>
                                        </p:attrNameLst>
                                      </p:cBhvr>
                                    </p:animMotion>
                                    <p:animEffect transition="in" filter="fade">
                                      <p:cBhvr>
                                        <p:cTn id="9" dur="1000"/>
                                        <p:tgtEl>
                                          <p:spTgt spid="205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a:extLst>
              <a:ext uri="{FF2B5EF4-FFF2-40B4-BE49-F238E27FC236}">
                <a16:creationId xmlns:a16="http://schemas.microsoft.com/office/drawing/2014/main" id="{26CBB646-4DEE-434A-91EF-73F0A91B03F4}"/>
              </a:ext>
            </a:extLst>
          </p:cNvPr>
          <p:cNvSpPr>
            <a:spLocks noChangeArrowheads="1"/>
          </p:cNvSpPr>
          <p:nvPr/>
        </p:nvSpPr>
        <p:spPr bwMode="auto">
          <a:xfrm>
            <a:off x="251223" y="195263"/>
            <a:ext cx="8637985"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2700" b="1" dirty="0">
                <a:solidFill>
                  <a:srgbClr val="FF0000"/>
                </a:solidFill>
                <a:latin typeface="+mn-lt"/>
              </a:rPr>
              <a:t>Your Receiver</a:t>
            </a:r>
            <a:endParaRPr lang="en-US" altLang="en-US" sz="2700" dirty="0">
              <a:solidFill>
                <a:srgbClr val="FF0000"/>
              </a:solidFill>
              <a:latin typeface="Rockwell" panose="02060603020205020403" pitchFamily="18" charset="0"/>
            </a:endParaRPr>
          </a:p>
        </p:txBody>
      </p:sp>
      <p:sp>
        <p:nvSpPr>
          <p:cNvPr id="14338" name="Rectangle 2">
            <a:extLst>
              <a:ext uri="{FF2B5EF4-FFF2-40B4-BE49-F238E27FC236}">
                <a16:creationId xmlns:a16="http://schemas.microsoft.com/office/drawing/2014/main" id="{853E2F58-B36C-4E31-9DCC-057615C2FD2A}"/>
              </a:ext>
            </a:extLst>
          </p:cNvPr>
          <p:cNvSpPr>
            <a:spLocks noChangeArrowheads="1"/>
          </p:cNvSpPr>
          <p:nvPr/>
        </p:nvSpPr>
        <p:spPr bwMode="auto">
          <a:xfrm>
            <a:off x="888239" y="1038250"/>
            <a:ext cx="8107270" cy="3719513"/>
          </a:xfrm>
          <a:prstGeom prst="rect">
            <a:avLst/>
          </a:prstGeom>
          <a:noFill/>
          <a:ln>
            <a:noFill/>
          </a:ln>
          <a:effectLst/>
        </p:spPr>
        <p:txBody>
          <a:bodyPr lIns="67500" tIns="33750" rIns="67500" bIns="33750"/>
          <a:lstStyle>
            <a:lvl1pPr marL="342900" indent="-339725">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a:solidFill>
                  <a:srgbClr val="000000"/>
                </a:solidFill>
                <a:latin typeface="Arial" panose="020B0604020202020204" pitchFamily="34" charset="0"/>
                <a:ea typeface="Microsoft YaHei" panose="020B0503020204020204" pitchFamily="34" charset="-122"/>
              </a:defRPr>
            </a:lvl9pPr>
          </a:lstStyle>
          <a:p>
            <a:pPr>
              <a:spcBef>
                <a:spcPts val="366"/>
              </a:spcBef>
              <a:buClr>
                <a:srgbClr val="FF1515"/>
              </a:buClr>
              <a:buSzPct val="100000"/>
              <a:buFont typeface="Wingdings" panose="05000000000000000000" pitchFamily="2" charset="2"/>
              <a:buChar char=""/>
              <a:defRPr/>
            </a:pPr>
            <a:r>
              <a:rPr lang="en-US" altLang="en-US" dirty="0">
                <a:solidFill>
                  <a:srgbClr val="000066"/>
                </a:solidFill>
                <a:latin typeface="+mn-lt"/>
              </a:rPr>
              <a:t>The simplest combination of stages that implement a superheterodyne receiver is </a:t>
            </a:r>
            <a:r>
              <a:rPr lang="en-US" altLang="en-US" b="1" dirty="0">
                <a:solidFill>
                  <a:srgbClr val="000066"/>
                </a:solidFill>
                <a:latin typeface="+mn-lt"/>
              </a:rPr>
              <a:t>HF oscillator, mixer, detector</a:t>
            </a:r>
            <a:r>
              <a:rPr lang="en-US" altLang="en-US" dirty="0">
                <a:solidFill>
                  <a:srgbClr val="000066"/>
                </a:solidFill>
                <a:latin typeface="+mn-lt"/>
              </a:rPr>
              <a:t>. </a:t>
            </a:r>
            <a:r>
              <a:rPr lang="en-US" altLang="en-US" sz="750" dirty="0">
                <a:solidFill>
                  <a:srgbClr val="000066"/>
                </a:solidFill>
                <a:latin typeface="+mn-lt"/>
              </a:rPr>
              <a:t>(G7C07)</a:t>
            </a:r>
            <a:r>
              <a:rPr lang="en-US" altLang="en-US" sz="1500" dirty="0">
                <a:solidFill>
                  <a:srgbClr val="000066"/>
                </a:solidFill>
                <a:latin typeface="+mn-lt"/>
              </a:rPr>
              <a:t> </a:t>
            </a:r>
          </a:p>
          <a:p>
            <a:pPr>
              <a:spcBef>
                <a:spcPts val="300"/>
              </a:spcBef>
              <a:defRPr/>
            </a:pPr>
            <a:endParaRPr lang="en-US" altLang="en-US" sz="1500" dirty="0"/>
          </a:p>
          <a:p>
            <a:pPr>
              <a:spcBef>
                <a:spcPts val="300"/>
              </a:spcBef>
              <a:defRPr/>
            </a:pPr>
            <a:endParaRPr lang="en-US" altLang="en-US" sz="1500" dirty="0"/>
          </a:p>
          <a:p>
            <a:pPr>
              <a:spcBef>
                <a:spcPts val="300"/>
              </a:spcBef>
              <a:defRPr/>
            </a:pPr>
            <a:endParaRPr lang="en-US" altLang="en-US" sz="1500" dirty="0"/>
          </a:p>
          <a:p>
            <a:pPr>
              <a:spcBef>
                <a:spcPts val="300"/>
              </a:spcBef>
              <a:defRPr/>
            </a:pPr>
            <a:endParaRPr lang="en-US" altLang="en-US" sz="1500" dirty="0"/>
          </a:p>
          <a:p>
            <a:pPr>
              <a:spcBef>
                <a:spcPts val="300"/>
              </a:spcBef>
              <a:defRPr/>
            </a:pPr>
            <a:endParaRPr lang="en-US" altLang="en-US" sz="1500" dirty="0"/>
          </a:p>
          <a:p>
            <a:pPr>
              <a:spcBef>
                <a:spcPts val="300"/>
              </a:spcBef>
              <a:defRPr/>
            </a:pPr>
            <a:endParaRPr lang="en-US" altLang="en-US" sz="1500" dirty="0"/>
          </a:p>
          <a:p>
            <a:pPr indent="-253604">
              <a:spcBef>
                <a:spcPts val="300"/>
              </a:spcBef>
              <a:defRPr/>
            </a:pPr>
            <a:r>
              <a:rPr lang="en-US" altLang="en-US" sz="1500" dirty="0">
                <a:solidFill>
                  <a:srgbClr val="000066"/>
                </a:solidFill>
                <a:latin typeface="Rockwell" panose="02060603020205020403" pitchFamily="18" charset="0"/>
              </a:rPr>
              <a:t> </a:t>
            </a:r>
          </a:p>
          <a:p>
            <a:pPr indent="-253604">
              <a:spcBef>
                <a:spcPts val="300"/>
              </a:spcBef>
              <a:defRPr/>
            </a:pPr>
            <a:endParaRPr lang="en-US" altLang="en-US" sz="1500" dirty="0"/>
          </a:p>
          <a:p>
            <a:pPr indent="-253604">
              <a:spcBef>
                <a:spcPts val="300"/>
              </a:spcBef>
              <a:defRPr/>
            </a:pPr>
            <a:endParaRPr lang="en-US" altLang="en-US" sz="1500" dirty="0"/>
          </a:p>
        </p:txBody>
      </p:sp>
      <p:sp>
        <p:nvSpPr>
          <p:cNvPr id="14339" name="Line 3">
            <a:extLst>
              <a:ext uri="{FF2B5EF4-FFF2-40B4-BE49-F238E27FC236}">
                <a16:creationId xmlns:a16="http://schemas.microsoft.com/office/drawing/2014/main" id="{7EF2F6A3-418D-4884-BEC9-95B2154790C5}"/>
              </a:ext>
            </a:extLst>
          </p:cNvPr>
          <p:cNvSpPr>
            <a:spLocks noChangeShapeType="1"/>
          </p:cNvSpPr>
          <p:nvPr/>
        </p:nvSpPr>
        <p:spPr bwMode="auto">
          <a:xfrm>
            <a:off x="1148985" y="1721644"/>
            <a:ext cx="1403747" cy="1191"/>
          </a:xfrm>
          <a:prstGeom prst="line">
            <a:avLst/>
          </a:prstGeom>
          <a:noFill/>
          <a:ln w="2844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4340" name="Line 4">
            <a:extLst>
              <a:ext uri="{FF2B5EF4-FFF2-40B4-BE49-F238E27FC236}">
                <a16:creationId xmlns:a16="http://schemas.microsoft.com/office/drawing/2014/main" id="{7181F60B-8FD1-4803-B288-E0B57064BE2A}"/>
              </a:ext>
            </a:extLst>
          </p:cNvPr>
          <p:cNvSpPr>
            <a:spLocks noChangeShapeType="1"/>
          </p:cNvSpPr>
          <p:nvPr/>
        </p:nvSpPr>
        <p:spPr bwMode="auto">
          <a:xfrm>
            <a:off x="2737279" y="1721644"/>
            <a:ext cx="771525" cy="1191"/>
          </a:xfrm>
          <a:prstGeom prst="line">
            <a:avLst/>
          </a:prstGeom>
          <a:noFill/>
          <a:ln w="2844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4341" name="Line 5">
            <a:extLst>
              <a:ext uri="{FF2B5EF4-FFF2-40B4-BE49-F238E27FC236}">
                <a16:creationId xmlns:a16="http://schemas.microsoft.com/office/drawing/2014/main" id="{595373D4-2159-4F8E-AB0C-261AD8D2209C}"/>
              </a:ext>
            </a:extLst>
          </p:cNvPr>
          <p:cNvSpPr>
            <a:spLocks noChangeShapeType="1"/>
          </p:cNvSpPr>
          <p:nvPr/>
        </p:nvSpPr>
        <p:spPr bwMode="auto">
          <a:xfrm>
            <a:off x="3593339" y="1715692"/>
            <a:ext cx="691753" cy="1190"/>
          </a:xfrm>
          <a:prstGeom prst="line">
            <a:avLst/>
          </a:prstGeom>
          <a:noFill/>
          <a:ln w="2844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pic>
        <p:nvPicPr>
          <p:cNvPr id="14342" name="Picture 6">
            <a:extLst>
              <a:ext uri="{FF2B5EF4-FFF2-40B4-BE49-F238E27FC236}">
                <a16:creationId xmlns:a16="http://schemas.microsoft.com/office/drawing/2014/main" id="{29C7B84F-CC3A-4DDB-BA7B-92FC0741CF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238" y="2053829"/>
            <a:ext cx="5642372" cy="239315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43" name="Line 7">
            <a:extLst>
              <a:ext uri="{FF2B5EF4-FFF2-40B4-BE49-F238E27FC236}">
                <a16:creationId xmlns:a16="http://schemas.microsoft.com/office/drawing/2014/main" id="{39B5A006-58E0-43C4-91CB-1A699A784E43}"/>
              </a:ext>
            </a:extLst>
          </p:cNvPr>
          <p:cNvSpPr>
            <a:spLocks noChangeShapeType="1"/>
          </p:cNvSpPr>
          <p:nvPr/>
        </p:nvSpPr>
        <p:spPr bwMode="auto">
          <a:xfrm>
            <a:off x="1990757" y="1922860"/>
            <a:ext cx="691753" cy="1685925"/>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4344" name="Line 8">
            <a:extLst>
              <a:ext uri="{FF2B5EF4-FFF2-40B4-BE49-F238E27FC236}">
                <a16:creationId xmlns:a16="http://schemas.microsoft.com/office/drawing/2014/main" id="{C968C9BB-E7FD-42E3-96E4-917F4D4EC184}"/>
              </a:ext>
            </a:extLst>
          </p:cNvPr>
          <p:cNvSpPr>
            <a:spLocks noChangeShapeType="1"/>
          </p:cNvSpPr>
          <p:nvPr/>
        </p:nvSpPr>
        <p:spPr bwMode="auto">
          <a:xfrm>
            <a:off x="3508804" y="1721644"/>
            <a:ext cx="1191" cy="935831"/>
          </a:xfrm>
          <a:prstGeom prst="line">
            <a:avLst/>
          </a:prstGeom>
          <a:noFill/>
          <a:ln w="2844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4345" name="Line 9">
            <a:extLst>
              <a:ext uri="{FF2B5EF4-FFF2-40B4-BE49-F238E27FC236}">
                <a16:creationId xmlns:a16="http://schemas.microsoft.com/office/drawing/2014/main" id="{957B2FEB-A2B2-4A83-9FBA-4D02F87A946C}"/>
              </a:ext>
            </a:extLst>
          </p:cNvPr>
          <p:cNvSpPr>
            <a:spLocks noChangeShapeType="1"/>
          </p:cNvSpPr>
          <p:nvPr/>
        </p:nvSpPr>
        <p:spPr bwMode="auto">
          <a:xfrm flipH="1">
            <a:off x="3274251" y="2658666"/>
            <a:ext cx="235744" cy="85725"/>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4346" name="Line 10">
            <a:extLst>
              <a:ext uri="{FF2B5EF4-FFF2-40B4-BE49-F238E27FC236}">
                <a16:creationId xmlns:a16="http://schemas.microsoft.com/office/drawing/2014/main" id="{A4358E14-96D2-413F-B55B-091FB771D0A6}"/>
              </a:ext>
            </a:extLst>
          </p:cNvPr>
          <p:cNvSpPr>
            <a:spLocks noChangeShapeType="1"/>
          </p:cNvSpPr>
          <p:nvPr/>
        </p:nvSpPr>
        <p:spPr bwMode="auto">
          <a:xfrm>
            <a:off x="4101735" y="1739503"/>
            <a:ext cx="658416" cy="898922"/>
          </a:xfrm>
          <a:prstGeom prst="line">
            <a:avLst/>
          </a:prstGeom>
          <a:noFill/>
          <a:ln w="28440" cap="sq">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4347" name="Line 11">
            <a:extLst>
              <a:ext uri="{FF2B5EF4-FFF2-40B4-BE49-F238E27FC236}">
                <a16:creationId xmlns:a16="http://schemas.microsoft.com/office/drawing/2014/main" id="{65D30294-DEED-47B2-9600-CA38A19E418D}"/>
              </a:ext>
            </a:extLst>
          </p:cNvPr>
          <p:cNvSpPr>
            <a:spLocks noChangeShapeType="1"/>
          </p:cNvSpPr>
          <p:nvPr/>
        </p:nvSpPr>
        <p:spPr bwMode="auto">
          <a:xfrm flipV="1">
            <a:off x="1990758" y="1720453"/>
            <a:ext cx="1190" cy="203597"/>
          </a:xfrm>
          <a:prstGeom prst="line">
            <a:avLst/>
          </a:prstGeom>
          <a:noFill/>
          <a:ln w="28440" cap="sq">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14348" name="Rectangle 12">
            <a:extLst>
              <a:ext uri="{FF2B5EF4-FFF2-40B4-BE49-F238E27FC236}">
                <a16:creationId xmlns:a16="http://schemas.microsoft.com/office/drawing/2014/main" id="{B6022DE7-D4EF-4E9A-A9A4-9D538FC68BFE}"/>
              </a:ext>
            </a:extLst>
          </p:cNvPr>
          <p:cNvSpPr>
            <a:spLocks noChangeArrowheads="1"/>
          </p:cNvSpPr>
          <p:nvPr/>
        </p:nvSpPr>
        <p:spPr bwMode="auto">
          <a:xfrm>
            <a:off x="2901554" y="4617244"/>
            <a:ext cx="3817144" cy="2759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rgbClr val="000000"/>
                </a:solidFill>
                <a:latin typeface="Arial" panose="020B0604020202020204" pitchFamily="34" charset="0"/>
                <a:cs typeface="DejaVu Sans" panose="020B0603030804020204" pitchFamily="34" charset="0"/>
              </a:defRPr>
            </a:lvl9pPr>
          </a:lstStyle>
          <a:p>
            <a:pPr>
              <a:lnSpc>
                <a:spcPct val="100000"/>
              </a:lnSpc>
              <a:spcBef>
                <a:spcPts val="675"/>
              </a:spcBef>
            </a:pPr>
            <a:r>
              <a:rPr lang="en-US" altLang="en-US" sz="1350" b="1" i="1" dirty="0">
                <a:solidFill>
                  <a:srgbClr val="FF0000"/>
                </a:solidFill>
                <a:latin typeface="+mn-lt"/>
              </a:rPr>
              <a:t>Simple Generic Superheterodyne Receiver</a:t>
            </a:r>
          </a:p>
        </p:txBody>
      </p:sp>
      <p:sp>
        <p:nvSpPr>
          <p:cNvPr id="33806" name="Rectangle 13">
            <a:extLst>
              <a:ext uri="{FF2B5EF4-FFF2-40B4-BE49-F238E27FC236}">
                <a16:creationId xmlns:a16="http://schemas.microsoft.com/office/drawing/2014/main" id="{730ED4AF-39BA-4FD7-8111-93845E4A719D}"/>
              </a:ext>
            </a:extLst>
          </p:cNvPr>
          <p:cNvSpPr>
            <a:spLocks noChangeArrowheads="1"/>
          </p:cNvSpPr>
          <p:nvPr/>
        </p:nvSpPr>
        <p:spPr bwMode="auto">
          <a:xfrm>
            <a:off x="6552010" y="4683919"/>
            <a:ext cx="2130029" cy="3548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fld id="{260410D6-4EF8-4E75-B0C8-19A50A85288B}" type="slidenum">
              <a:rPr lang="en-US" altLang="en-US" sz="1050">
                <a:solidFill>
                  <a:srgbClr val="000066"/>
                </a:solidFill>
                <a:latin typeface="Times New Roman" panose="02020603050405020304" pitchFamily="18" charset="0"/>
              </a:rPr>
              <a:pPr algn="r" eaLnBrk="1" hangingPunct="1">
                <a:lnSpc>
                  <a:spcPct val="100000"/>
                </a:lnSpc>
                <a:spcBef>
                  <a:spcPct val="0"/>
                </a:spcBef>
              </a:pPr>
              <a:t>6</a:t>
            </a:fld>
            <a:endParaRPr lang="en-US" altLang="en-US" sz="1050">
              <a:solidFill>
                <a:srgbClr val="000066"/>
              </a:solidFill>
              <a:latin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4338">
                                            <p:txEl>
                                              <p:pRg st="0" end="0"/>
                                            </p:txEl>
                                          </p:spTgt>
                                        </p:tgtEl>
                                        <p:attrNameLst>
                                          <p:attrName>style.visibility</p:attrName>
                                        </p:attrNameLst>
                                      </p:cBhvr>
                                      <p:to>
                                        <p:strVal val="visible"/>
                                      </p:to>
                                    </p:set>
                                    <p:animEffect transition="in" filter="wipe(up)">
                                      <p:cBhvr additive="repl">
                                        <p:cTn id="7" dur="1000"/>
                                        <p:tgtEl>
                                          <p:spTgt spid="1433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nodeType="clickEffect">
                                  <p:stCondLst>
                                    <p:cond delay="0"/>
                                  </p:stCondLst>
                                  <p:childTnLst>
                                    <p:set>
                                      <p:cBhvr additive="repl">
                                        <p:cTn id="11" dur="1" fill="hold">
                                          <p:stCondLst>
                                            <p:cond delay="0"/>
                                          </p:stCondLst>
                                        </p:cTn>
                                        <p:tgtEl>
                                          <p:spTgt spid="14342"/>
                                        </p:tgtEl>
                                        <p:attrNameLst>
                                          <p:attrName>style.visibility</p:attrName>
                                        </p:attrNameLst>
                                      </p:cBhvr>
                                      <p:to>
                                        <p:strVal val="visible"/>
                                      </p:to>
                                    </p:set>
                                    <p:anim calcmode="lin" valueType="num">
                                      <p:cBhvr additive="repl">
                                        <p:cTn id="12" dur="1000" fill="hold"/>
                                        <p:tgtEl>
                                          <p:spTgt spid="14342"/>
                                        </p:tgtEl>
                                        <p:attrNameLst>
                                          <p:attrName>ppt_w</p:attrName>
                                        </p:attrNameLst>
                                      </p:cBhvr>
                                      <p:tavLst>
                                        <p:tav tm="100000">
                                          <p:val>
                                            <p:fltVal val="0"/>
                                          </p:val>
                                        </p:tav>
                                        <p:tav>
                                          <p:val>
                                            <p:strVal val="#ppt_w"/>
                                          </p:val>
                                        </p:tav>
                                      </p:tavLst>
                                    </p:anim>
                                    <p:anim calcmode="lin" valueType="num">
                                      <p:cBhvr additive="repl">
                                        <p:cTn id="13" dur="1000" fill="hold"/>
                                        <p:tgtEl>
                                          <p:spTgt spid="14342"/>
                                        </p:tgtEl>
                                        <p:attrNameLst>
                                          <p:attrName>ppt_h</p:attrName>
                                        </p:attrNameLst>
                                      </p:cBhvr>
                                      <p:tavLst>
                                        <p:tav tm="100000">
                                          <p:val>
                                            <p:fltVal val="0"/>
                                          </p:val>
                                        </p:tav>
                                        <p:tav>
                                          <p:val>
                                            <p:strVal val="#ppt_h"/>
                                          </p:val>
                                        </p:tav>
                                      </p:tavLst>
                                    </p:anim>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additive="repl">
                                        <p:cTn id="16" dur="1" fill="hold">
                                          <p:stCondLst>
                                            <p:cond delay="0"/>
                                          </p:stCondLst>
                                        </p:cTn>
                                        <p:tgtEl>
                                          <p:spTgt spid="14339"/>
                                        </p:tgtEl>
                                        <p:attrNameLst>
                                          <p:attrName>style.visibility</p:attrName>
                                        </p:attrNameLst>
                                      </p:cBhvr>
                                      <p:to>
                                        <p:strVal val="visible"/>
                                      </p:to>
                                    </p:set>
                                    <p:animEffect transition="in" filter="wipe(up)">
                                      <p:cBhvr additive="repl">
                                        <p:cTn id="17" dur="2000"/>
                                        <p:tgtEl>
                                          <p:spTgt spid="14339"/>
                                        </p:tgtEl>
                                      </p:cBhvr>
                                    </p:animEffect>
                                  </p:childTnLst>
                                </p:cTn>
                              </p:par>
                            </p:childTnLst>
                          </p:cTn>
                        </p:par>
                        <p:par>
                          <p:cTn id="18" fill="hold" nodeType="afterGroup">
                            <p:stCondLst>
                              <p:cond delay="3000"/>
                            </p:stCondLst>
                            <p:childTnLst>
                              <p:par>
                                <p:cTn id="19" presetID="22" presetClass="entr" presetSubtype="1" fill="hold" nodeType="afterEffect">
                                  <p:stCondLst>
                                    <p:cond delay="0"/>
                                  </p:stCondLst>
                                  <p:childTnLst>
                                    <p:set>
                                      <p:cBhvr additive="repl">
                                        <p:cTn id="20" dur="1" fill="hold">
                                          <p:stCondLst>
                                            <p:cond delay="0"/>
                                          </p:stCondLst>
                                        </p:cTn>
                                        <p:tgtEl>
                                          <p:spTgt spid="14347"/>
                                        </p:tgtEl>
                                        <p:attrNameLst>
                                          <p:attrName>style.visibility</p:attrName>
                                        </p:attrNameLst>
                                      </p:cBhvr>
                                      <p:to>
                                        <p:strVal val="visible"/>
                                      </p:to>
                                    </p:set>
                                    <p:animEffect transition="in" filter="wipe(up)">
                                      <p:cBhvr additive="repl">
                                        <p:cTn id="21" dur="1000"/>
                                        <p:tgtEl>
                                          <p:spTgt spid="14347"/>
                                        </p:tgtEl>
                                      </p:cBhvr>
                                    </p:animEffect>
                                  </p:childTnLst>
                                </p:cTn>
                              </p:par>
                            </p:childTnLst>
                          </p:cTn>
                        </p:par>
                        <p:par>
                          <p:cTn id="22" fill="hold" nodeType="afterGroup">
                            <p:stCondLst>
                              <p:cond delay="4000"/>
                            </p:stCondLst>
                            <p:childTnLst>
                              <p:par>
                                <p:cTn id="23" presetID="22" presetClass="entr" presetSubtype="1" fill="hold" nodeType="afterEffect">
                                  <p:stCondLst>
                                    <p:cond delay="0"/>
                                  </p:stCondLst>
                                  <p:childTnLst>
                                    <p:set>
                                      <p:cBhvr additive="repl">
                                        <p:cTn id="24" dur="1" fill="hold">
                                          <p:stCondLst>
                                            <p:cond delay="0"/>
                                          </p:stCondLst>
                                        </p:cTn>
                                        <p:tgtEl>
                                          <p:spTgt spid="14343"/>
                                        </p:tgtEl>
                                        <p:attrNameLst>
                                          <p:attrName>style.visibility</p:attrName>
                                        </p:attrNameLst>
                                      </p:cBhvr>
                                      <p:to>
                                        <p:strVal val="visible"/>
                                      </p:to>
                                    </p:set>
                                    <p:animEffect transition="in" filter="wipe(up)">
                                      <p:cBhvr additive="repl">
                                        <p:cTn id="25" dur="1000"/>
                                        <p:tgtEl>
                                          <p:spTgt spid="14343"/>
                                        </p:tgtEl>
                                      </p:cBhvr>
                                    </p:animEffect>
                                  </p:childTnLst>
                                </p:cTn>
                              </p:par>
                            </p:childTnLst>
                          </p:cTn>
                        </p:par>
                        <p:par>
                          <p:cTn id="26" fill="hold" nodeType="afterGroup">
                            <p:stCondLst>
                              <p:cond delay="5000"/>
                            </p:stCondLst>
                            <p:childTnLst>
                              <p:par>
                                <p:cTn id="27" presetID="22" presetClass="entr" presetSubtype="1" fill="hold" nodeType="afterEffect">
                                  <p:stCondLst>
                                    <p:cond delay="0"/>
                                  </p:stCondLst>
                                  <p:childTnLst>
                                    <p:set>
                                      <p:cBhvr additive="repl">
                                        <p:cTn id="28" dur="1" fill="hold">
                                          <p:stCondLst>
                                            <p:cond delay="0"/>
                                          </p:stCondLst>
                                        </p:cTn>
                                        <p:tgtEl>
                                          <p:spTgt spid="14340"/>
                                        </p:tgtEl>
                                        <p:attrNameLst>
                                          <p:attrName>style.visibility</p:attrName>
                                        </p:attrNameLst>
                                      </p:cBhvr>
                                      <p:to>
                                        <p:strVal val="visible"/>
                                      </p:to>
                                    </p:set>
                                    <p:animEffect transition="in" filter="wipe(up)">
                                      <p:cBhvr additive="repl">
                                        <p:cTn id="29" dur="1000"/>
                                        <p:tgtEl>
                                          <p:spTgt spid="14340"/>
                                        </p:tgtEl>
                                      </p:cBhvr>
                                    </p:animEffect>
                                  </p:childTnLst>
                                </p:cTn>
                              </p:par>
                            </p:childTnLst>
                          </p:cTn>
                        </p:par>
                        <p:par>
                          <p:cTn id="30" fill="hold" nodeType="afterGroup">
                            <p:stCondLst>
                              <p:cond delay="6000"/>
                            </p:stCondLst>
                            <p:childTnLst>
                              <p:par>
                                <p:cTn id="31" presetID="22" presetClass="entr" presetSubtype="1" fill="hold" nodeType="afterEffect">
                                  <p:stCondLst>
                                    <p:cond delay="0"/>
                                  </p:stCondLst>
                                  <p:childTnLst>
                                    <p:set>
                                      <p:cBhvr additive="repl">
                                        <p:cTn id="32" dur="1" fill="hold">
                                          <p:stCondLst>
                                            <p:cond delay="0"/>
                                          </p:stCondLst>
                                        </p:cTn>
                                        <p:tgtEl>
                                          <p:spTgt spid="14344"/>
                                        </p:tgtEl>
                                        <p:attrNameLst>
                                          <p:attrName>style.visibility</p:attrName>
                                        </p:attrNameLst>
                                      </p:cBhvr>
                                      <p:to>
                                        <p:strVal val="visible"/>
                                      </p:to>
                                    </p:set>
                                    <p:animEffect transition="in" filter="wipe(up)">
                                      <p:cBhvr additive="repl">
                                        <p:cTn id="33" dur="1000"/>
                                        <p:tgtEl>
                                          <p:spTgt spid="14344"/>
                                        </p:tgtEl>
                                      </p:cBhvr>
                                    </p:animEffect>
                                  </p:childTnLst>
                                </p:cTn>
                              </p:par>
                            </p:childTnLst>
                          </p:cTn>
                        </p:par>
                        <p:par>
                          <p:cTn id="34" fill="hold" nodeType="afterGroup">
                            <p:stCondLst>
                              <p:cond delay="7000"/>
                            </p:stCondLst>
                            <p:childTnLst>
                              <p:par>
                                <p:cTn id="35" presetID="22" presetClass="entr" presetSubtype="2" fill="hold" nodeType="afterEffect">
                                  <p:stCondLst>
                                    <p:cond delay="0"/>
                                  </p:stCondLst>
                                  <p:childTnLst>
                                    <p:set>
                                      <p:cBhvr additive="repl">
                                        <p:cTn id="36" dur="1" fill="hold">
                                          <p:stCondLst>
                                            <p:cond delay="0"/>
                                          </p:stCondLst>
                                        </p:cTn>
                                        <p:tgtEl>
                                          <p:spTgt spid="14345"/>
                                        </p:tgtEl>
                                        <p:attrNameLst>
                                          <p:attrName>style.visibility</p:attrName>
                                        </p:attrNameLst>
                                      </p:cBhvr>
                                      <p:to>
                                        <p:strVal val="visible"/>
                                      </p:to>
                                    </p:set>
                                    <p:animEffect transition="in" filter="wipe(right)">
                                      <p:cBhvr additive="repl">
                                        <p:cTn id="37" dur="1000"/>
                                        <p:tgtEl>
                                          <p:spTgt spid="14345"/>
                                        </p:tgtEl>
                                      </p:cBhvr>
                                    </p:animEffect>
                                  </p:childTnLst>
                                </p:cTn>
                              </p:par>
                            </p:childTnLst>
                          </p:cTn>
                        </p:par>
                        <p:par>
                          <p:cTn id="38" fill="hold" nodeType="afterGroup">
                            <p:stCondLst>
                              <p:cond delay="8000"/>
                            </p:stCondLst>
                            <p:childTnLst>
                              <p:par>
                                <p:cTn id="39" presetID="22" presetClass="entr" presetSubtype="1" fill="hold" nodeType="afterEffect">
                                  <p:stCondLst>
                                    <p:cond delay="0"/>
                                  </p:stCondLst>
                                  <p:childTnLst>
                                    <p:set>
                                      <p:cBhvr additive="repl">
                                        <p:cTn id="40" dur="1" fill="hold">
                                          <p:stCondLst>
                                            <p:cond delay="0"/>
                                          </p:stCondLst>
                                        </p:cTn>
                                        <p:tgtEl>
                                          <p:spTgt spid="14341"/>
                                        </p:tgtEl>
                                        <p:attrNameLst>
                                          <p:attrName>style.visibility</p:attrName>
                                        </p:attrNameLst>
                                      </p:cBhvr>
                                      <p:to>
                                        <p:strVal val="visible"/>
                                      </p:to>
                                    </p:set>
                                    <p:animEffect transition="in" filter="wipe(up)">
                                      <p:cBhvr additive="repl">
                                        <p:cTn id="41" dur="1000"/>
                                        <p:tgtEl>
                                          <p:spTgt spid="14341"/>
                                        </p:tgtEl>
                                      </p:cBhvr>
                                    </p:animEffect>
                                  </p:childTnLst>
                                </p:cTn>
                              </p:par>
                            </p:childTnLst>
                          </p:cTn>
                        </p:par>
                        <p:par>
                          <p:cTn id="42" fill="hold" nodeType="afterGroup">
                            <p:stCondLst>
                              <p:cond delay="9000"/>
                            </p:stCondLst>
                            <p:childTnLst>
                              <p:par>
                                <p:cTn id="43" presetID="22" presetClass="entr" presetSubtype="1" fill="hold" nodeType="afterEffect">
                                  <p:stCondLst>
                                    <p:cond delay="0"/>
                                  </p:stCondLst>
                                  <p:childTnLst>
                                    <p:set>
                                      <p:cBhvr additive="repl">
                                        <p:cTn id="44" dur="1" fill="hold">
                                          <p:stCondLst>
                                            <p:cond delay="0"/>
                                          </p:stCondLst>
                                        </p:cTn>
                                        <p:tgtEl>
                                          <p:spTgt spid="14346"/>
                                        </p:tgtEl>
                                        <p:attrNameLst>
                                          <p:attrName>style.visibility</p:attrName>
                                        </p:attrNameLst>
                                      </p:cBhvr>
                                      <p:to>
                                        <p:strVal val="visible"/>
                                      </p:to>
                                    </p:set>
                                    <p:animEffect transition="in" filter="wipe(up)">
                                      <p:cBhvr additive="repl">
                                        <p:cTn id="45" dur="1000"/>
                                        <p:tgtEl>
                                          <p:spTgt spid="14346"/>
                                        </p:tgtEl>
                                      </p:cBhvr>
                                    </p:animEffect>
                                  </p:childTnLst>
                                </p:cTn>
                              </p:par>
                            </p:childTnLst>
                          </p:cTn>
                        </p:par>
                        <p:par>
                          <p:cTn id="46" fill="hold" nodeType="afterGroup">
                            <p:stCondLst>
                              <p:cond delay="10000"/>
                            </p:stCondLst>
                            <p:childTnLst>
                              <p:par>
                                <p:cTn id="47" presetID="22" presetClass="entr" presetSubtype="4" fill="hold" nodeType="afterEffect">
                                  <p:stCondLst>
                                    <p:cond delay="0"/>
                                  </p:stCondLst>
                                  <p:childTnLst>
                                    <p:set>
                                      <p:cBhvr additive="repl">
                                        <p:cTn id="48" dur="1" fill="hold">
                                          <p:stCondLst>
                                            <p:cond delay="0"/>
                                          </p:stCondLst>
                                        </p:cTn>
                                        <p:tgtEl>
                                          <p:spTgt spid="14348"/>
                                        </p:tgtEl>
                                        <p:attrNameLst>
                                          <p:attrName>style.visibility</p:attrName>
                                        </p:attrNameLst>
                                      </p:cBhvr>
                                      <p:to>
                                        <p:strVal val="visible"/>
                                      </p:to>
                                    </p:set>
                                    <p:animEffect transition="in" filter="wipe(down)">
                                      <p:cBhvr additive="repl">
                                        <p:cTn id="49" dur="1000"/>
                                        <p:tgtEl>
                                          <p:spTgt spid="14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5AFBFD7D-C663-46D2-83C6-0D790D7BFC82}"/>
              </a:ext>
            </a:extLst>
          </p:cNvPr>
          <p:cNvSpPr>
            <a:spLocks noGrp="1" noChangeArrowheads="1"/>
          </p:cNvSpPr>
          <p:nvPr>
            <p:ph type="title"/>
          </p:nvPr>
        </p:nvSpPr>
        <p:spPr/>
        <p:txBody>
          <a:bodyPr/>
          <a:lstStyle/>
          <a:p>
            <a:pPr algn="ctr"/>
            <a:r>
              <a:rPr lang="en-US" altLang="en-US" sz="2700" b="1" dirty="0">
                <a:latin typeface="+mn-lt"/>
              </a:rPr>
              <a:t>Your Receiver</a:t>
            </a:r>
          </a:p>
        </p:txBody>
      </p:sp>
      <p:sp>
        <p:nvSpPr>
          <p:cNvPr id="35843" name="Rectangle 3">
            <a:extLst>
              <a:ext uri="{FF2B5EF4-FFF2-40B4-BE49-F238E27FC236}">
                <a16:creationId xmlns:a16="http://schemas.microsoft.com/office/drawing/2014/main" id="{A2D65FB9-D976-446B-8983-E6BCD9563AD0}"/>
              </a:ext>
            </a:extLst>
          </p:cNvPr>
          <p:cNvSpPr>
            <a:spLocks noGrp="1" noChangeArrowheads="1"/>
          </p:cNvSpPr>
          <p:nvPr>
            <p:ph type="body" idx="1"/>
          </p:nvPr>
        </p:nvSpPr>
        <p:spPr>
          <a:xfrm>
            <a:off x="1143001" y="1131094"/>
            <a:ext cx="6858000" cy="3721894"/>
          </a:xfrm>
        </p:spPr>
        <p:txBody>
          <a:bodyPr/>
          <a:lstStyle/>
          <a:p>
            <a:pPr>
              <a:buFont typeface="Wingdings" panose="05000000000000000000" pitchFamily="2" charset="2"/>
              <a:buNone/>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Char char="Ø"/>
            </a:pPr>
            <a:endParaRPr lang="en-US" altLang="en-US"/>
          </a:p>
          <a:p>
            <a:pPr>
              <a:buFont typeface="Wingdings" panose="05000000000000000000" pitchFamily="2" charset="2"/>
              <a:buNone/>
            </a:pPr>
            <a:r>
              <a:rPr lang="en-US" altLang="en-US"/>
              <a:t> </a:t>
            </a:r>
          </a:p>
          <a:p>
            <a:endParaRPr lang="en-US" altLang="en-US"/>
          </a:p>
          <a:p>
            <a:endParaRPr lang="en-US" altLang="en-US"/>
          </a:p>
          <a:p>
            <a:endParaRPr lang="en-US" altLang="en-US"/>
          </a:p>
        </p:txBody>
      </p:sp>
      <p:pic>
        <p:nvPicPr>
          <p:cNvPr id="4101126" name="Picture 6" descr="Ganged tuning">
            <a:extLst>
              <a:ext uri="{FF2B5EF4-FFF2-40B4-BE49-F238E27FC236}">
                <a16:creationId xmlns:a16="http://schemas.microsoft.com/office/drawing/2014/main" id="{34B8C741-86C5-4A3C-9575-747865A440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9029" y="3089672"/>
            <a:ext cx="1807369" cy="174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125" name="Picture 5" descr="SuperHet receiver">
            <a:extLst>
              <a:ext uri="{FF2B5EF4-FFF2-40B4-BE49-F238E27FC236}">
                <a16:creationId xmlns:a16="http://schemas.microsoft.com/office/drawing/2014/main" id="{060A5C39-B9EF-4CCE-B2CA-DB605B1484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8585" y="1189435"/>
            <a:ext cx="5518547" cy="1907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6" name="Text Box 16">
            <a:extLst>
              <a:ext uri="{FF2B5EF4-FFF2-40B4-BE49-F238E27FC236}">
                <a16:creationId xmlns:a16="http://schemas.microsoft.com/office/drawing/2014/main" id="{C036D9C6-273F-46D8-860F-8D5070599C6E}"/>
              </a:ext>
            </a:extLst>
          </p:cNvPr>
          <p:cNvSpPr txBox="1">
            <a:spLocks noChangeArrowheads="1"/>
          </p:cNvSpPr>
          <p:nvPr/>
        </p:nvSpPr>
        <p:spPr bwMode="auto">
          <a:xfrm>
            <a:off x="4744641" y="3838575"/>
            <a:ext cx="2102644"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defRPr/>
            </a:pPr>
            <a:r>
              <a:rPr lang="en-US" altLang="en-US" sz="1350" b="1" dirty="0">
                <a:solidFill>
                  <a:srgbClr val="FF0000"/>
                </a:solidFill>
                <a:latin typeface="+mn-lt"/>
              </a:rPr>
              <a:t>Simplest combination</a:t>
            </a:r>
          </a:p>
        </p:txBody>
      </p:sp>
      <p:sp>
        <p:nvSpPr>
          <p:cNvPr id="56337" name="Line 17">
            <a:extLst>
              <a:ext uri="{FF2B5EF4-FFF2-40B4-BE49-F238E27FC236}">
                <a16:creationId xmlns:a16="http://schemas.microsoft.com/office/drawing/2014/main" id="{EBEB0743-BD72-4398-B8AC-706D63724F6B}"/>
              </a:ext>
            </a:extLst>
          </p:cNvPr>
          <p:cNvSpPr>
            <a:spLocks noChangeShapeType="1"/>
          </p:cNvSpPr>
          <p:nvPr/>
        </p:nvSpPr>
        <p:spPr bwMode="auto">
          <a:xfrm flipH="1" flipV="1">
            <a:off x="4054079" y="2802732"/>
            <a:ext cx="489347" cy="546497"/>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defRPr/>
            </a:pPr>
            <a:endParaRPr lang="en-US" sz="1350" dirty="0">
              <a:solidFill>
                <a:srgbClr val="000066"/>
              </a:solidFill>
              <a:latin typeface="Verdana" panose="020B0604030504040204" pitchFamily="34" charset="0"/>
            </a:endParaRPr>
          </a:p>
        </p:txBody>
      </p:sp>
      <p:sp>
        <p:nvSpPr>
          <p:cNvPr id="56338" name="Line 18">
            <a:extLst>
              <a:ext uri="{FF2B5EF4-FFF2-40B4-BE49-F238E27FC236}">
                <a16:creationId xmlns:a16="http://schemas.microsoft.com/office/drawing/2014/main" id="{A43457BC-0B1F-421B-B8A8-936BAF24E490}"/>
              </a:ext>
            </a:extLst>
          </p:cNvPr>
          <p:cNvSpPr>
            <a:spLocks noChangeShapeType="1"/>
          </p:cNvSpPr>
          <p:nvPr/>
        </p:nvSpPr>
        <p:spPr bwMode="auto">
          <a:xfrm flipH="1" flipV="1">
            <a:off x="4255295" y="2110979"/>
            <a:ext cx="1296590" cy="978694"/>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defRPr/>
            </a:pPr>
            <a:endParaRPr lang="en-US" sz="1350" dirty="0">
              <a:solidFill>
                <a:srgbClr val="000066"/>
              </a:solidFill>
              <a:latin typeface="Verdana" panose="020B0604030504040204" pitchFamily="34" charset="0"/>
            </a:endParaRPr>
          </a:p>
        </p:txBody>
      </p:sp>
      <p:sp>
        <p:nvSpPr>
          <p:cNvPr id="56339" name="Line 19">
            <a:extLst>
              <a:ext uri="{FF2B5EF4-FFF2-40B4-BE49-F238E27FC236}">
                <a16:creationId xmlns:a16="http://schemas.microsoft.com/office/drawing/2014/main" id="{EF4AC0E7-8C2B-4EC1-9CA9-E5112C8FC554}"/>
              </a:ext>
            </a:extLst>
          </p:cNvPr>
          <p:cNvSpPr>
            <a:spLocks noChangeShapeType="1"/>
          </p:cNvSpPr>
          <p:nvPr/>
        </p:nvSpPr>
        <p:spPr bwMode="auto">
          <a:xfrm flipH="1" flipV="1">
            <a:off x="6502004" y="2168129"/>
            <a:ext cx="288131" cy="748903"/>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defTabSz="685800">
              <a:defRPr/>
            </a:pPr>
            <a:endParaRPr lang="en-US" sz="1350" dirty="0">
              <a:solidFill>
                <a:srgbClr val="000066"/>
              </a:solidFill>
              <a:latin typeface="Verdana" panose="020B0604030504040204" pitchFamily="34" charset="0"/>
            </a:endParaRPr>
          </a:p>
        </p:txBody>
      </p:sp>
      <p:sp>
        <p:nvSpPr>
          <p:cNvPr id="56341" name="Text Box 21">
            <a:extLst>
              <a:ext uri="{FF2B5EF4-FFF2-40B4-BE49-F238E27FC236}">
                <a16:creationId xmlns:a16="http://schemas.microsoft.com/office/drawing/2014/main" id="{9FEEA77C-2368-40DD-B2AC-D06F3238AEA3}"/>
              </a:ext>
            </a:extLst>
          </p:cNvPr>
          <p:cNvSpPr txBox="1">
            <a:spLocks noChangeArrowheads="1"/>
          </p:cNvSpPr>
          <p:nvPr/>
        </p:nvSpPr>
        <p:spPr bwMode="auto">
          <a:xfrm>
            <a:off x="3967164" y="3320653"/>
            <a:ext cx="1382315"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defRPr/>
            </a:pPr>
            <a:r>
              <a:rPr lang="en-US" altLang="en-US" sz="1350" b="1" dirty="0">
                <a:solidFill>
                  <a:srgbClr val="000066"/>
                </a:solidFill>
                <a:latin typeface="+mn-lt"/>
              </a:rPr>
              <a:t>HF oscillator</a:t>
            </a:r>
          </a:p>
        </p:txBody>
      </p:sp>
      <p:sp>
        <p:nvSpPr>
          <p:cNvPr id="56342" name="Text Box 22">
            <a:extLst>
              <a:ext uri="{FF2B5EF4-FFF2-40B4-BE49-F238E27FC236}">
                <a16:creationId xmlns:a16="http://schemas.microsoft.com/office/drawing/2014/main" id="{F52FCD8F-3B42-4D6C-8DA6-8A6275978579}"/>
              </a:ext>
            </a:extLst>
          </p:cNvPr>
          <p:cNvSpPr txBox="1">
            <a:spLocks noChangeArrowheads="1"/>
          </p:cNvSpPr>
          <p:nvPr/>
        </p:nvSpPr>
        <p:spPr bwMode="auto">
          <a:xfrm>
            <a:off x="5464970" y="3061097"/>
            <a:ext cx="892969"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defRPr/>
            </a:pPr>
            <a:r>
              <a:rPr lang="en-US" altLang="en-US" sz="1350" b="1" dirty="0">
                <a:solidFill>
                  <a:srgbClr val="000066"/>
                </a:solidFill>
                <a:latin typeface="+mn-lt"/>
              </a:rPr>
              <a:t>mixer</a:t>
            </a:r>
          </a:p>
        </p:txBody>
      </p:sp>
      <p:sp>
        <p:nvSpPr>
          <p:cNvPr id="56343" name="Text Box 23">
            <a:extLst>
              <a:ext uri="{FF2B5EF4-FFF2-40B4-BE49-F238E27FC236}">
                <a16:creationId xmlns:a16="http://schemas.microsoft.com/office/drawing/2014/main" id="{F4D636FF-E912-40D0-8DBF-B716FDCC8617}"/>
              </a:ext>
            </a:extLst>
          </p:cNvPr>
          <p:cNvSpPr txBox="1">
            <a:spLocks noChangeArrowheads="1"/>
          </p:cNvSpPr>
          <p:nvPr/>
        </p:nvSpPr>
        <p:spPr bwMode="auto">
          <a:xfrm>
            <a:off x="6473429" y="2917031"/>
            <a:ext cx="1152525"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defTabSz="685800">
              <a:spcBef>
                <a:spcPct val="50000"/>
              </a:spcBef>
              <a:buClrTx/>
              <a:buNone/>
              <a:defRPr/>
            </a:pPr>
            <a:r>
              <a:rPr lang="en-US" altLang="en-US" sz="1350" b="1" dirty="0">
                <a:solidFill>
                  <a:srgbClr val="000066"/>
                </a:solidFill>
                <a:latin typeface="+mn-lt"/>
              </a:rPr>
              <a:t>detector</a:t>
            </a:r>
          </a:p>
        </p:txBody>
      </p:sp>
      <p:sp>
        <p:nvSpPr>
          <p:cNvPr id="35853" name="Slide Number Placeholder 1">
            <a:extLst>
              <a:ext uri="{FF2B5EF4-FFF2-40B4-BE49-F238E27FC236}">
                <a16:creationId xmlns:a16="http://schemas.microsoft.com/office/drawing/2014/main" id="{54A20BEB-08D0-421C-93DE-EAA86E5302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0C36F9C-ED51-46E3-BAD1-05157616AFC4}" type="slidenum">
              <a:rPr lang="en-US" altLang="en-US" smtClean="0"/>
              <a:pPr/>
              <a:t>7</a:t>
            </a:fld>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1125"/>
                                        </p:tgtEl>
                                        <p:attrNameLst>
                                          <p:attrName>style.visibility</p:attrName>
                                        </p:attrNameLst>
                                      </p:cBhvr>
                                      <p:to>
                                        <p:strVal val="visible"/>
                                      </p:to>
                                    </p:set>
                                    <p:animEffect transition="in" filter="wipe(up)">
                                      <p:cBhvr>
                                        <p:cTn id="7" dur="2000"/>
                                        <p:tgtEl>
                                          <p:spTgt spid="4101125"/>
                                        </p:tgtEl>
                                      </p:cBhvr>
                                    </p:animEffect>
                                  </p:childTnLst>
                                </p:cTn>
                              </p:par>
                            </p:childTnLst>
                          </p:cTn>
                        </p:par>
                        <p:par>
                          <p:cTn id="8" fill="hold" nodeType="afterGroup">
                            <p:stCondLst>
                              <p:cond delay="2000"/>
                            </p:stCondLst>
                            <p:childTnLst>
                              <p:par>
                                <p:cTn id="9" presetID="23" presetClass="entr" presetSubtype="16" fill="hold" nodeType="afterEffect">
                                  <p:stCondLst>
                                    <p:cond delay="0"/>
                                  </p:stCondLst>
                                  <p:childTnLst>
                                    <p:set>
                                      <p:cBhvr>
                                        <p:cTn id="10" dur="1" fill="hold">
                                          <p:stCondLst>
                                            <p:cond delay="0"/>
                                          </p:stCondLst>
                                        </p:cTn>
                                        <p:tgtEl>
                                          <p:spTgt spid="4101126"/>
                                        </p:tgtEl>
                                        <p:attrNameLst>
                                          <p:attrName>style.visibility</p:attrName>
                                        </p:attrNameLst>
                                      </p:cBhvr>
                                      <p:to>
                                        <p:strVal val="visible"/>
                                      </p:to>
                                    </p:set>
                                    <p:anim calcmode="lin" valueType="num">
                                      <p:cBhvr>
                                        <p:cTn id="11" dur="2000" fill="hold"/>
                                        <p:tgtEl>
                                          <p:spTgt spid="4101126"/>
                                        </p:tgtEl>
                                        <p:attrNameLst>
                                          <p:attrName>ppt_w</p:attrName>
                                        </p:attrNameLst>
                                      </p:cBhvr>
                                      <p:tavLst>
                                        <p:tav tm="0">
                                          <p:val>
                                            <p:fltVal val="0"/>
                                          </p:val>
                                        </p:tav>
                                        <p:tav tm="100000">
                                          <p:val>
                                            <p:strVal val="#ppt_w"/>
                                          </p:val>
                                        </p:tav>
                                      </p:tavLst>
                                    </p:anim>
                                    <p:anim calcmode="lin" valueType="num">
                                      <p:cBhvr>
                                        <p:cTn id="12" dur="2000" fill="hold"/>
                                        <p:tgtEl>
                                          <p:spTgt spid="4101126"/>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nodeType="clickEffect">
                                  <p:stCondLst>
                                    <p:cond delay="0"/>
                                  </p:stCondLst>
                                  <p:childTnLst>
                                    <p:set>
                                      <p:cBhvr>
                                        <p:cTn id="16" dur="1" fill="hold">
                                          <p:stCondLst>
                                            <p:cond delay="0"/>
                                          </p:stCondLst>
                                        </p:cTn>
                                        <p:tgtEl>
                                          <p:spTgt spid="56341">
                                            <p:txEl>
                                              <p:pRg st="0" end="0"/>
                                            </p:txEl>
                                          </p:spTgt>
                                        </p:tgtEl>
                                        <p:attrNameLst>
                                          <p:attrName>style.visibility</p:attrName>
                                        </p:attrNameLst>
                                      </p:cBhvr>
                                      <p:to>
                                        <p:strVal val="visible"/>
                                      </p:to>
                                    </p:set>
                                    <p:anim calcmode="lin" valueType="num">
                                      <p:cBhvr>
                                        <p:cTn id="17" dur="500" fill="hold"/>
                                        <p:tgtEl>
                                          <p:spTgt spid="56341">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56341">
                                            <p:txEl>
                                              <p:pRg st="0" end="0"/>
                                            </p:txEl>
                                          </p:spTgt>
                                        </p:tgtEl>
                                        <p:attrNameLst>
                                          <p:attrName>ppt_h</p:attrName>
                                        </p:attrNameLst>
                                      </p:cBhvr>
                                      <p:tavLst>
                                        <p:tav tm="0">
                                          <p:val>
                                            <p:fltVal val="0"/>
                                          </p:val>
                                        </p:tav>
                                        <p:tav tm="100000">
                                          <p:val>
                                            <p:strVal val="#ppt_h"/>
                                          </p:val>
                                        </p:tav>
                                      </p:tavLst>
                                    </p:anim>
                                  </p:childTnLst>
                                </p:cTn>
                              </p:par>
                            </p:childTnLst>
                          </p:cTn>
                        </p:par>
                        <p:par>
                          <p:cTn id="19" fill="hold" nodeType="afterGroup">
                            <p:stCondLst>
                              <p:cond delay="500"/>
                            </p:stCondLst>
                            <p:childTnLst>
                              <p:par>
                                <p:cTn id="20" presetID="22" presetClass="entr" presetSubtype="4" fill="hold" nodeType="afterEffect">
                                  <p:stCondLst>
                                    <p:cond delay="0"/>
                                  </p:stCondLst>
                                  <p:childTnLst>
                                    <p:set>
                                      <p:cBhvr>
                                        <p:cTn id="21" dur="1" fill="hold">
                                          <p:stCondLst>
                                            <p:cond delay="0"/>
                                          </p:stCondLst>
                                        </p:cTn>
                                        <p:tgtEl>
                                          <p:spTgt spid="56337"/>
                                        </p:tgtEl>
                                        <p:attrNameLst>
                                          <p:attrName>style.visibility</p:attrName>
                                        </p:attrNameLst>
                                      </p:cBhvr>
                                      <p:to>
                                        <p:strVal val="visible"/>
                                      </p:to>
                                    </p:set>
                                    <p:animEffect transition="in" filter="wipe(down)">
                                      <p:cBhvr>
                                        <p:cTn id="22" dur="500"/>
                                        <p:tgtEl>
                                          <p:spTgt spid="5633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56342"/>
                                        </p:tgtEl>
                                        <p:attrNameLst>
                                          <p:attrName>style.visibility</p:attrName>
                                        </p:attrNameLst>
                                      </p:cBhvr>
                                      <p:to>
                                        <p:strVal val="visible"/>
                                      </p:to>
                                    </p:set>
                                    <p:anim calcmode="lin" valueType="num">
                                      <p:cBhvr>
                                        <p:cTn id="27" dur="500" fill="hold"/>
                                        <p:tgtEl>
                                          <p:spTgt spid="56342"/>
                                        </p:tgtEl>
                                        <p:attrNameLst>
                                          <p:attrName>ppt_w</p:attrName>
                                        </p:attrNameLst>
                                      </p:cBhvr>
                                      <p:tavLst>
                                        <p:tav tm="0">
                                          <p:val>
                                            <p:fltVal val="0"/>
                                          </p:val>
                                        </p:tav>
                                        <p:tav tm="100000">
                                          <p:val>
                                            <p:strVal val="#ppt_w"/>
                                          </p:val>
                                        </p:tav>
                                      </p:tavLst>
                                    </p:anim>
                                    <p:anim calcmode="lin" valueType="num">
                                      <p:cBhvr>
                                        <p:cTn id="28" dur="500" fill="hold"/>
                                        <p:tgtEl>
                                          <p:spTgt spid="56342"/>
                                        </p:tgtEl>
                                        <p:attrNameLst>
                                          <p:attrName>ppt_h</p:attrName>
                                        </p:attrNameLst>
                                      </p:cBhvr>
                                      <p:tavLst>
                                        <p:tav tm="0">
                                          <p:val>
                                            <p:fltVal val="0"/>
                                          </p:val>
                                        </p:tav>
                                        <p:tav tm="100000">
                                          <p:val>
                                            <p:strVal val="#ppt_h"/>
                                          </p:val>
                                        </p:tav>
                                      </p:tavLst>
                                    </p:anim>
                                  </p:childTnLst>
                                </p:cTn>
                              </p:par>
                            </p:childTnLst>
                          </p:cTn>
                        </p:par>
                        <p:par>
                          <p:cTn id="29" fill="hold" nodeType="afterGroup">
                            <p:stCondLst>
                              <p:cond delay="500"/>
                            </p:stCondLst>
                            <p:childTnLst>
                              <p:par>
                                <p:cTn id="30" presetID="22" presetClass="entr" presetSubtype="4" fill="hold" nodeType="afterEffect">
                                  <p:stCondLst>
                                    <p:cond delay="0"/>
                                  </p:stCondLst>
                                  <p:childTnLst>
                                    <p:set>
                                      <p:cBhvr>
                                        <p:cTn id="31" dur="1" fill="hold">
                                          <p:stCondLst>
                                            <p:cond delay="0"/>
                                          </p:stCondLst>
                                        </p:cTn>
                                        <p:tgtEl>
                                          <p:spTgt spid="56338"/>
                                        </p:tgtEl>
                                        <p:attrNameLst>
                                          <p:attrName>style.visibility</p:attrName>
                                        </p:attrNameLst>
                                      </p:cBhvr>
                                      <p:to>
                                        <p:strVal val="visible"/>
                                      </p:to>
                                    </p:set>
                                    <p:animEffect transition="in" filter="wipe(down)">
                                      <p:cBhvr>
                                        <p:cTn id="32" dur="500"/>
                                        <p:tgtEl>
                                          <p:spTgt spid="5633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6343"/>
                                        </p:tgtEl>
                                        <p:attrNameLst>
                                          <p:attrName>style.visibility</p:attrName>
                                        </p:attrNameLst>
                                      </p:cBhvr>
                                      <p:to>
                                        <p:strVal val="visible"/>
                                      </p:to>
                                    </p:set>
                                    <p:animEffect transition="in" filter="wipe(down)">
                                      <p:cBhvr>
                                        <p:cTn id="37" dur="500"/>
                                        <p:tgtEl>
                                          <p:spTgt spid="56343"/>
                                        </p:tgtEl>
                                      </p:cBhvr>
                                    </p:animEffect>
                                  </p:childTnLst>
                                </p:cTn>
                              </p:par>
                            </p:childTnLst>
                          </p:cTn>
                        </p:par>
                        <p:par>
                          <p:cTn id="38" fill="hold" nodeType="afterGroup">
                            <p:stCondLst>
                              <p:cond delay="500"/>
                            </p:stCondLst>
                            <p:childTnLst>
                              <p:par>
                                <p:cTn id="39" presetID="22" presetClass="entr" presetSubtype="4" fill="hold" nodeType="afterEffect">
                                  <p:stCondLst>
                                    <p:cond delay="0"/>
                                  </p:stCondLst>
                                  <p:childTnLst>
                                    <p:set>
                                      <p:cBhvr>
                                        <p:cTn id="40" dur="1" fill="hold">
                                          <p:stCondLst>
                                            <p:cond delay="0"/>
                                          </p:stCondLst>
                                        </p:cTn>
                                        <p:tgtEl>
                                          <p:spTgt spid="56339"/>
                                        </p:tgtEl>
                                        <p:attrNameLst>
                                          <p:attrName>style.visibility</p:attrName>
                                        </p:attrNameLst>
                                      </p:cBhvr>
                                      <p:to>
                                        <p:strVal val="visible"/>
                                      </p:to>
                                    </p:set>
                                    <p:animEffect transition="in" filter="wipe(down)">
                                      <p:cBhvr>
                                        <p:cTn id="41" dur="1000"/>
                                        <p:tgtEl>
                                          <p:spTgt spid="56339"/>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56336"/>
                                        </p:tgtEl>
                                        <p:attrNameLst>
                                          <p:attrName>style.visibility</p:attrName>
                                        </p:attrNameLst>
                                      </p:cBhvr>
                                      <p:to>
                                        <p:strVal val="visible"/>
                                      </p:to>
                                    </p:set>
                                    <p:animEffect transition="in" filter="wipe(down)">
                                      <p:cBhvr>
                                        <p:cTn id="46" dur="1000"/>
                                        <p:tgtEl>
                                          <p:spTgt spid="56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6" grpId="0"/>
      <p:bldP spid="56342" grpId="0"/>
      <p:bldP spid="563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27D333F4-0E98-4D9A-A35A-16AF7D70F5EF}"/>
              </a:ext>
            </a:extLst>
          </p:cNvPr>
          <p:cNvSpPr>
            <a:spLocks noChangeArrowheads="1"/>
          </p:cNvSpPr>
          <p:nvPr/>
        </p:nvSpPr>
        <p:spPr bwMode="auto">
          <a:xfrm>
            <a:off x="3429001" y="1660068"/>
            <a:ext cx="1951434" cy="899156"/>
          </a:xfrm>
          <a:prstGeom prst="rect">
            <a:avLst/>
          </a:prstGeom>
          <a:solidFill>
            <a:srgbClr val="0070C0"/>
          </a:solidFill>
          <a:ln w="9525">
            <a:solidFill>
              <a:srgbClr val="00206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800">
                <a:solidFill>
                  <a:srgbClr val="FFFFFF"/>
                </a:solidFill>
                <a:latin typeface="Rockwell" panose="02060603020205020403" pitchFamily="18" charset="0"/>
              </a:rPr>
              <a:t>Mixer</a:t>
            </a:r>
          </a:p>
          <a:p>
            <a:pPr algn="ctr" eaLnBrk="1" hangingPunct="1">
              <a:lnSpc>
                <a:spcPct val="100000"/>
              </a:lnSpc>
              <a:spcBef>
                <a:spcPct val="0"/>
              </a:spcBef>
            </a:pPr>
            <a:r>
              <a:rPr lang="en-US" altLang="en-US" sz="1800">
                <a:solidFill>
                  <a:srgbClr val="FFFFFF"/>
                </a:solidFill>
                <a:latin typeface="Rockwell" panose="02060603020205020403" pitchFamily="18" charset="0"/>
              </a:rPr>
              <a:t>(In AM Broadcast</a:t>
            </a:r>
          </a:p>
          <a:p>
            <a:pPr algn="ctr" eaLnBrk="1" hangingPunct="1">
              <a:lnSpc>
                <a:spcPct val="100000"/>
              </a:lnSpc>
              <a:spcBef>
                <a:spcPct val="0"/>
              </a:spcBef>
            </a:pPr>
            <a:r>
              <a:rPr lang="en-US" altLang="en-US" sz="1800">
                <a:solidFill>
                  <a:srgbClr val="FFFFFF"/>
                </a:solidFill>
                <a:latin typeface="Rockwell" panose="02060603020205020403" pitchFamily="18" charset="0"/>
              </a:rPr>
              <a:t>Receiver)</a:t>
            </a:r>
          </a:p>
        </p:txBody>
      </p:sp>
      <p:sp>
        <p:nvSpPr>
          <p:cNvPr id="4" name="Rectangle 11">
            <a:extLst>
              <a:ext uri="{FF2B5EF4-FFF2-40B4-BE49-F238E27FC236}">
                <a16:creationId xmlns:a16="http://schemas.microsoft.com/office/drawing/2014/main" id="{7F87613C-0B7B-4F92-9380-B220860C8E33}"/>
              </a:ext>
            </a:extLst>
          </p:cNvPr>
          <p:cNvSpPr>
            <a:spLocks noChangeArrowheads="1"/>
          </p:cNvSpPr>
          <p:nvPr/>
        </p:nvSpPr>
        <p:spPr bwMode="auto">
          <a:xfrm>
            <a:off x="3851672" y="3488869"/>
            <a:ext cx="1104900" cy="5529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Signal B</a:t>
            </a:r>
          </a:p>
          <a:p>
            <a:pPr algn="ctr" eaLnBrk="1" hangingPunct="1">
              <a:lnSpc>
                <a:spcPct val="100000"/>
              </a:lnSpc>
              <a:spcBef>
                <a:spcPct val="0"/>
              </a:spcBef>
            </a:pPr>
            <a:r>
              <a:rPr lang="en-US" altLang="en-US" sz="1050">
                <a:solidFill>
                  <a:srgbClr val="000066"/>
                </a:solidFill>
                <a:latin typeface="Rockwell" panose="02060603020205020403" pitchFamily="18" charset="0"/>
              </a:rPr>
              <a:t>At 1255 kHz</a:t>
            </a:r>
          </a:p>
          <a:p>
            <a:pPr algn="ctr" eaLnBrk="1" hangingPunct="1">
              <a:lnSpc>
                <a:spcPct val="100000"/>
              </a:lnSpc>
              <a:spcBef>
                <a:spcPct val="0"/>
              </a:spcBef>
            </a:pPr>
            <a:r>
              <a:rPr lang="en-US" altLang="en-US" sz="1050">
                <a:solidFill>
                  <a:srgbClr val="000066"/>
                </a:solidFill>
                <a:latin typeface="Rockwell" panose="02060603020205020403" pitchFamily="18" charset="0"/>
              </a:rPr>
              <a:t>(or at 1655 kHz)</a:t>
            </a:r>
          </a:p>
        </p:txBody>
      </p:sp>
      <p:sp>
        <p:nvSpPr>
          <p:cNvPr id="5" name="Rectangle 10">
            <a:extLst>
              <a:ext uri="{FF2B5EF4-FFF2-40B4-BE49-F238E27FC236}">
                <a16:creationId xmlns:a16="http://schemas.microsoft.com/office/drawing/2014/main" id="{952E6E0A-2120-4237-9A73-7DEB0C89BE12}"/>
              </a:ext>
            </a:extLst>
          </p:cNvPr>
          <p:cNvSpPr>
            <a:spLocks noChangeArrowheads="1"/>
          </p:cNvSpPr>
          <p:nvPr/>
        </p:nvSpPr>
        <p:spPr bwMode="auto">
          <a:xfrm>
            <a:off x="5772151" y="1710074"/>
            <a:ext cx="1157288"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Signal C</a:t>
            </a:r>
          </a:p>
          <a:p>
            <a:pPr algn="ctr" eaLnBrk="1" hangingPunct="1">
              <a:lnSpc>
                <a:spcPct val="100000"/>
              </a:lnSpc>
              <a:spcBef>
                <a:spcPct val="0"/>
              </a:spcBef>
            </a:pPr>
            <a:r>
              <a:rPr lang="en-US" altLang="en-US" sz="1050">
                <a:solidFill>
                  <a:srgbClr val="000066"/>
                </a:solidFill>
                <a:latin typeface="Rockwell" panose="02060603020205020403" pitchFamily="18" charset="0"/>
              </a:rPr>
              <a:t>At 455 kHz</a:t>
            </a:r>
          </a:p>
        </p:txBody>
      </p:sp>
      <p:sp>
        <p:nvSpPr>
          <p:cNvPr id="6" name="Rectangle 15">
            <a:extLst>
              <a:ext uri="{FF2B5EF4-FFF2-40B4-BE49-F238E27FC236}">
                <a16:creationId xmlns:a16="http://schemas.microsoft.com/office/drawing/2014/main" id="{2DEB7376-873E-4A40-98D6-87B8F8A450C1}"/>
              </a:ext>
            </a:extLst>
          </p:cNvPr>
          <p:cNvSpPr>
            <a:spLocks noChangeArrowheads="1"/>
          </p:cNvSpPr>
          <p:nvPr/>
        </p:nvSpPr>
        <p:spPr bwMode="auto">
          <a:xfrm>
            <a:off x="6465095" y="2564943"/>
            <a:ext cx="977503"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Intermediate Frequency</a:t>
            </a:r>
          </a:p>
        </p:txBody>
      </p:sp>
      <p:sp>
        <p:nvSpPr>
          <p:cNvPr id="7" name="Rectangle 13">
            <a:extLst>
              <a:ext uri="{FF2B5EF4-FFF2-40B4-BE49-F238E27FC236}">
                <a16:creationId xmlns:a16="http://schemas.microsoft.com/office/drawing/2014/main" id="{0A2A4BB1-CA96-49CD-A702-217178161889}"/>
              </a:ext>
            </a:extLst>
          </p:cNvPr>
          <p:cNvSpPr>
            <a:spLocks noChangeArrowheads="1"/>
          </p:cNvSpPr>
          <p:nvPr/>
        </p:nvSpPr>
        <p:spPr bwMode="auto">
          <a:xfrm>
            <a:off x="2641998" y="3115012"/>
            <a:ext cx="788194"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Local</a:t>
            </a:r>
          </a:p>
          <a:p>
            <a:pPr algn="ctr" eaLnBrk="1" hangingPunct="1">
              <a:lnSpc>
                <a:spcPct val="100000"/>
              </a:lnSpc>
              <a:spcBef>
                <a:spcPct val="0"/>
              </a:spcBef>
            </a:pPr>
            <a:r>
              <a:rPr lang="en-US" altLang="en-US" sz="1050">
                <a:solidFill>
                  <a:srgbClr val="000066"/>
                </a:solidFill>
                <a:latin typeface="Rockwell" panose="02060603020205020403" pitchFamily="18" charset="0"/>
              </a:rPr>
              <a:t>Oscillator</a:t>
            </a:r>
          </a:p>
        </p:txBody>
      </p:sp>
      <p:sp>
        <p:nvSpPr>
          <p:cNvPr id="8" name="Rectangle 6">
            <a:extLst>
              <a:ext uri="{FF2B5EF4-FFF2-40B4-BE49-F238E27FC236}">
                <a16:creationId xmlns:a16="http://schemas.microsoft.com/office/drawing/2014/main" id="{C2183385-03FF-48D4-8B59-9EEA5A3E38D9}"/>
              </a:ext>
            </a:extLst>
          </p:cNvPr>
          <p:cNvSpPr>
            <a:spLocks noChangeArrowheads="1"/>
          </p:cNvSpPr>
          <p:nvPr/>
        </p:nvSpPr>
        <p:spPr bwMode="auto">
          <a:xfrm>
            <a:off x="607221" y="1793756"/>
            <a:ext cx="1437084" cy="5529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Lst>
              <a:defRPr sz="2000">
                <a:solidFill>
                  <a:srgbClr val="000000"/>
                </a:solidFill>
                <a:latin typeface="Arial" panose="020B0604020202020204" pitchFamily="34" charset="0"/>
                <a:cs typeface="DejaVu Sans" panose="020B0603030804020204" pitchFamily="34" charset="0"/>
              </a:defRPr>
            </a:lvl9pPr>
          </a:lstStyle>
          <a:p>
            <a:pPr algn="ctr" eaLnBrk="1" hangingPunct="1">
              <a:lnSpc>
                <a:spcPct val="100000"/>
              </a:lnSpc>
              <a:spcBef>
                <a:spcPct val="0"/>
              </a:spcBef>
            </a:pPr>
            <a:r>
              <a:rPr lang="en-US" altLang="en-US" sz="1050">
                <a:solidFill>
                  <a:srgbClr val="000066"/>
                </a:solidFill>
                <a:latin typeface="Rockwell" panose="02060603020205020403" pitchFamily="18" charset="0"/>
              </a:rPr>
              <a:t>Signal A</a:t>
            </a:r>
          </a:p>
          <a:p>
            <a:pPr algn="ctr" eaLnBrk="1" hangingPunct="1">
              <a:lnSpc>
                <a:spcPct val="100000"/>
              </a:lnSpc>
              <a:spcBef>
                <a:spcPct val="0"/>
              </a:spcBef>
            </a:pPr>
            <a:r>
              <a:rPr lang="en-US" altLang="en-US" sz="1050">
                <a:solidFill>
                  <a:srgbClr val="000066"/>
                </a:solidFill>
                <a:latin typeface="Rockwell" panose="02060603020205020403" pitchFamily="18" charset="0"/>
              </a:rPr>
              <a:t>At 800 kHz</a:t>
            </a:r>
          </a:p>
          <a:p>
            <a:pPr algn="ctr" eaLnBrk="1" hangingPunct="1">
              <a:lnSpc>
                <a:spcPct val="100000"/>
              </a:lnSpc>
              <a:spcBef>
                <a:spcPct val="0"/>
              </a:spcBef>
            </a:pPr>
            <a:r>
              <a:rPr lang="en-US" altLang="en-US" sz="1050">
                <a:solidFill>
                  <a:srgbClr val="000066"/>
                </a:solidFill>
                <a:latin typeface="Rockwell" panose="02060603020205020403" pitchFamily="18" charset="0"/>
              </a:rPr>
              <a:t>(or at 1200 kHz)</a:t>
            </a:r>
          </a:p>
        </p:txBody>
      </p:sp>
      <p:sp>
        <p:nvSpPr>
          <p:cNvPr id="9" name="Rectangle 7">
            <a:extLst>
              <a:ext uri="{FF2B5EF4-FFF2-40B4-BE49-F238E27FC236}">
                <a16:creationId xmlns:a16="http://schemas.microsoft.com/office/drawing/2014/main" id="{465742FC-32D5-4461-BE65-AFC7A6E0F819}"/>
              </a:ext>
            </a:extLst>
          </p:cNvPr>
          <p:cNvSpPr>
            <a:spLocks noChangeArrowheads="1"/>
          </p:cNvSpPr>
          <p:nvPr/>
        </p:nvSpPr>
        <p:spPr bwMode="auto">
          <a:xfrm>
            <a:off x="2411016" y="1007606"/>
            <a:ext cx="645319" cy="39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spAutoFit/>
          </a:bodyPr>
          <a:lstStyle>
            <a:lvl1pPr>
              <a:lnSpc>
                <a:spcPct val="84000"/>
              </a:lnSpc>
              <a:spcBef>
                <a:spcPts val="1425"/>
              </a:spcBef>
              <a:buClr>
                <a:srgbClr val="000000"/>
              </a:buClr>
              <a:buSzPct val="100000"/>
              <a:buFont typeface="Times New Roman" panose="02020603050405020304" pitchFamily="18" charset="0"/>
              <a:tabLst>
                <a:tab pos="457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Lst>
              <a:defRPr sz="2000">
                <a:solidFill>
                  <a:srgbClr val="000000"/>
                </a:solidFill>
                <a:latin typeface="Arial" panose="020B0604020202020204" pitchFamily="34" charset="0"/>
                <a:cs typeface="DejaVu Sans" panose="020B0603030804020204" pitchFamily="34" charset="0"/>
              </a:defRPr>
            </a:lvl9pPr>
          </a:lstStyle>
          <a:p>
            <a:pPr algn="r" eaLnBrk="1" hangingPunct="1">
              <a:lnSpc>
                <a:spcPct val="100000"/>
              </a:lnSpc>
              <a:spcBef>
                <a:spcPct val="0"/>
              </a:spcBef>
            </a:pPr>
            <a:r>
              <a:rPr lang="en-US" altLang="en-US" sz="1050" dirty="0">
                <a:solidFill>
                  <a:srgbClr val="000066"/>
                </a:solidFill>
                <a:latin typeface="Rockwell" panose="02060603020205020403" pitchFamily="18" charset="0"/>
              </a:rPr>
              <a:t>Station Signal</a:t>
            </a:r>
          </a:p>
        </p:txBody>
      </p:sp>
      <p:cxnSp>
        <p:nvCxnSpPr>
          <p:cNvPr id="11" name="Straight Arrow Connector 10">
            <a:extLst>
              <a:ext uri="{FF2B5EF4-FFF2-40B4-BE49-F238E27FC236}">
                <a16:creationId xmlns:a16="http://schemas.microsoft.com/office/drawing/2014/main" id="{B934AD3C-0147-4D64-9508-50F6295EF1FE}"/>
              </a:ext>
            </a:extLst>
          </p:cNvPr>
          <p:cNvCxnSpPr>
            <a:cxnSpLocks noChangeShapeType="1"/>
          </p:cNvCxnSpPr>
          <p:nvPr/>
        </p:nvCxnSpPr>
        <p:spPr bwMode="auto">
          <a:xfrm>
            <a:off x="1714501" y="2126793"/>
            <a:ext cx="1714500" cy="0"/>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Line 8">
            <a:extLst>
              <a:ext uri="{FF2B5EF4-FFF2-40B4-BE49-F238E27FC236}">
                <a16:creationId xmlns:a16="http://schemas.microsoft.com/office/drawing/2014/main" id="{5EDE7412-B770-4137-BE7D-4B7462616B3C}"/>
              </a:ext>
            </a:extLst>
          </p:cNvPr>
          <p:cNvSpPr>
            <a:spLocks noChangeShapeType="1"/>
          </p:cNvSpPr>
          <p:nvPr/>
        </p:nvSpPr>
        <p:spPr bwMode="auto">
          <a:xfrm flipV="1">
            <a:off x="2171701" y="1251684"/>
            <a:ext cx="395288" cy="875109"/>
          </a:xfrm>
          <a:prstGeom prst="line">
            <a:avLst/>
          </a:prstGeom>
          <a:noFill/>
          <a:ln w="28440" cap="sq">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cxnSp>
        <p:nvCxnSpPr>
          <p:cNvPr id="15" name="Straight Arrow Connector 14">
            <a:extLst>
              <a:ext uri="{FF2B5EF4-FFF2-40B4-BE49-F238E27FC236}">
                <a16:creationId xmlns:a16="http://schemas.microsoft.com/office/drawing/2014/main" id="{4BB651FB-AE69-4E94-8EEF-8BA892CC04D6}"/>
              </a:ext>
            </a:extLst>
          </p:cNvPr>
          <p:cNvCxnSpPr>
            <a:cxnSpLocks noChangeShapeType="1"/>
            <a:stCxn id="4" idx="0"/>
            <a:endCxn id="3" idx="2"/>
          </p:cNvCxnSpPr>
          <p:nvPr/>
        </p:nvCxnSpPr>
        <p:spPr bwMode="auto">
          <a:xfrm flipV="1">
            <a:off x="4404122" y="2559224"/>
            <a:ext cx="596" cy="929645"/>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Line 8">
            <a:extLst>
              <a:ext uri="{FF2B5EF4-FFF2-40B4-BE49-F238E27FC236}">
                <a16:creationId xmlns:a16="http://schemas.microsoft.com/office/drawing/2014/main" id="{D09BAD87-2CBE-4DE8-95D5-1E9260A692B6}"/>
              </a:ext>
            </a:extLst>
          </p:cNvPr>
          <p:cNvSpPr>
            <a:spLocks noChangeShapeType="1"/>
          </p:cNvSpPr>
          <p:nvPr/>
        </p:nvSpPr>
        <p:spPr bwMode="auto">
          <a:xfrm flipV="1">
            <a:off x="3257551" y="2823310"/>
            <a:ext cx="1143000" cy="459581"/>
          </a:xfrm>
          <a:prstGeom prst="line">
            <a:avLst/>
          </a:prstGeom>
          <a:noFill/>
          <a:ln w="28440" cap="sq">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cxnSp>
        <p:nvCxnSpPr>
          <p:cNvPr id="19" name="Straight Arrow Connector 18">
            <a:extLst>
              <a:ext uri="{FF2B5EF4-FFF2-40B4-BE49-F238E27FC236}">
                <a16:creationId xmlns:a16="http://schemas.microsoft.com/office/drawing/2014/main" id="{743CE34A-B652-49E5-9D51-359129C4993F}"/>
              </a:ext>
            </a:extLst>
          </p:cNvPr>
          <p:cNvCxnSpPr>
            <a:cxnSpLocks noChangeShapeType="1"/>
          </p:cNvCxnSpPr>
          <p:nvPr/>
        </p:nvCxnSpPr>
        <p:spPr bwMode="auto">
          <a:xfrm>
            <a:off x="5380435" y="2126793"/>
            <a:ext cx="1820466" cy="0"/>
          </a:xfrm>
          <a:prstGeom prst="straightConnector1">
            <a:avLst/>
          </a:prstGeom>
          <a:noFill/>
          <a:ln w="381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Line 8">
            <a:extLst>
              <a:ext uri="{FF2B5EF4-FFF2-40B4-BE49-F238E27FC236}">
                <a16:creationId xmlns:a16="http://schemas.microsoft.com/office/drawing/2014/main" id="{5774DB9D-5423-4031-8F62-CCA56B5BBDB5}"/>
              </a:ext>
            </a:extLst>
          </p:cNvPr>
          <p:cNvSpPr>
            <a:spLocks noChangeShapeType="1"/>
          </p:cNvSpPr>
          <p:nvPr/>
        </p:nvSpPr>
        <p:spPr bwMode="auto">
          <a:xfrm flipH="1" flipV="1">
            <a:off x="6465095" y="2126793"/>
            <a:ext cx="335756" cy="438150"/>
          </a:xfrm>
          <a:prstGeom prst="line">
            <a:avLst/>
          </a:prstGeom>
          <a:noFill/>
          <a:ln w="28440" cap="sq">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a:p>
        </p:txBody>
      </p:sp>
      <p:sp>
        <p:nvSpPr>
          <p:cNvPr id="20"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7</a:t>
            </a:r>
          </a:p>
        </p:txBody>
      </p:sp>
      <p:sp>
        <p:nvSpPr>
          <p:cNvPr id="12" name="Rectangle 2">
            <a:extLst>
              <a:ext uri="{FF2B5EF4-FFF2-40B4-BE49-F238E27FC236}">
                <a16:creationId xmlns:a16="http://schemas.microsoft.com/office/drawing/2014/main" id="{905E4626-9DE0-C266-7DCC-77818C9A46D8}"/>
              </a:ext>
            </a:extLst>
          </p:cNvPr>
          <p:cNvSpPr txBox="1">
            <a:spLocks noChangeArrowheads="1"/>
          </p:cNvSpPr>
          <p:nvPr/>
        </p:nvSpPr>
        <p:spPr>
          <a:xfrm>
            <a:off x="616857" y="273845"/>
            <a:ext cx="7886700" cy="605630"/>
          </a:xfrm>
          <a:prstGeom prst="rect">
            <a:avLst/>
          </a:prstGeom>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2700" b="1">
                <a:latin typeface="+mn-lt"/>
              </a:rPr>
              <a:t>Your Receiver</a:t>
            </a:r>
            <a:endParaRPr lang="en-US" altLang="en-US" sz="2700" b="1"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additive="repl">
                                        <p:cTn id="6" dur="1" fill="hold">
                                          <p:stCondLst>
                                            <p:cond delay="0"/>
                                          </p:stCondLst>
                                        </p:cTn>
                                        <p:tgtEl>
                                          <p:spTgt spid="3"/>
                                        </p:tgtEl>
                                        <p:attrNameLst>
                                          <p:attrName>style.visibility</p:attrName>
                                        </p:attrNameLst>
                                      </p:cBhvr>
                                      <p:to>
                                        <p:strVal val="visible"/>
                                      </p:to>
                                    </p:set>
                                    <p:anim calcmode="lin" valueType="num">
                                      <p:cBhvr additive="repl">
                                        <p:cTn id="7" dur="1000" fill="hold"/>
                                        <p:tgtEl>
                                          <p:spTgt spid="3"/>
                                        </p:tgtEl>
                                        <p:attrNameLst>
                                          <p:attrName>ppt_w</p:attrName>
                                        </p:attrNameLst>
                                      </p:cBhvr>
                                      <p:tavLst>
                                        <p:tav tm="100000">
                                          <p:val>
                                            <p:fltVal val="0"/>
                                          </p:val>
                                        </p:tav>
                                        <p:tav>
                                          <p:val>
                                            <p:strVal val="#ppt_w"/>
                                          </p:val>
                                        </p:tav>
                                      </p:tavLst>
                                    </p:anim>
                                    <p:anim calcmode="lin" valueType="num">
                                      <p:cBhvr additive="repl">
                                        <p:cTn id="8" dur="1000" fill="hold"/>
                                        <p:tgtEl>
                                          <p:spTgt spid="3"/>
                                        </p:tgtEl>
                                        <p:attrNameLst>
                                          <p:attrName>ppt_h</p:attrName>
                                        </p:attrNameLst>
                                      </p:cBhvr>
                                      <p:tavLst>
                                        <p:tav tm="100000">
                                          <p:val>
                                            <p:fltVal val="0"/>
                                          </p:val>
                                        </p:tav>
                                        <p:tav>
                                          <p:val>
                                            <p:strVal val="#ppt_h"/>
                                          </p:val>
                                        </p:tav>
                                      </p:tavLst>
                                    </p:anim>
                                    <p:animEffect transition="in" filter="fade">
                                      <p:cBhvr additive="repl">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additive="repl">
                                        <p:cTn id="13" dur="1" fill="hold">
                                          <p:stCondLst>
                                            <p:cond delay="0"/>
                                          </p:stCondLst>
                                        </p:cTn>
                                        <p:tgtEl>
                                          <p:spTgt spid="8"/>
                                        </p:tgtEl>
                                        <p:attrNameLst>
                                          <p:attrName>style.visibility</p:attrName>
                                        </p:attrNameLst>
                                      </p:cBhvr>
                                      <p:to>
                                        <p:strVal val="visible"/>
                                      </p:to>
                                    </p:set>
                                    <p:anim calcmode="lin" valueType="num">
                                      <p:cBhvr additive="repl">
                                        <p:cTn id="14" dur="1000" fill="hold"/>
                                        <p:tgtEl>
                                          <p:spTgt spid="8"/>
                                        </p:tgtEl>
                                        <p:attrNameLst>
                                          <p:attrName>ppt_w</p:attrName>
                                        </p:attrNameLst>
                                      </p:cBhvr>
                                      <p:tavLst>
                                        <p:tav tm="100000">
                                          <p:val>
                                            <p:fltVal val="0"/>
                                          </p:val>
                                        </p:tav>
                                        <p:tav>
                                          <p:val>
                                            <p:strVal val="#ppt_w"/>
                                          </p:val>
                                        </p:tav>
                                      </p:tavLst>
                                    </p:anim>
                                    <p:anim calcmode="lin" valueType="num">
                                      <p:cBhvr additive="repl">
                                        <p:cTn id="15" dur="1000" fill="hold"/>
                                        <p:tgtEl>
                                          <p:spTgt spid="8"/>
                                        </p:tgtEl>
                                        <p:attrNameLst>
                                          <p:attrName>ppt_h</p:attrName>
                                        </p:attrNameLst>
                                      </p:cBhvr>
                                      <p:tavLst>
                                        <p:tav tm="100000">
                                          <p:val>
                                            <p:fltVal val="0"/>
                                          </p:val>
                                        </p:tav>
                                        <p:tav>
                                          <p:val>
                                            <p:strVal val="#ppt_h"/>
                                          </p:val>
                                        </p:tav>
                                      </p:tavLst>
                                    </p:anim>
                                    <p:animEffect transition="in" filter="fade">
                                      <p:cBhvr additive="repl">
                                        <p:cTn id="16" dur="1000"/>
                                        <p:tgtEl>
                                          <p:spTgt spid="8"/>
                                        </p:tgtEl>
                                      </p:cBhvr>
                                    </p:animEffect>
                                  </p:childTnLst>
                                </p:cTn>
                              </p:par>
                            </p:childTnLst>
                          </p:cTn>
                        </p:par>
                        <p:par>
                          <p:cTn id="17" fill="hold" nodeType="afterGroup">
                            <p:stCondLst>
                              <p:cond delay="1000"/>
                            </p:stCondLst>
                            <p:childTnLst>
                              <p:par>
                                <p:cTn id="18" presetID="2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1000"/>
                                        <p:tgtEl>
                                          <p:spTgt spid="11"/>
                                        </p:tgtEl>
                                      </p:cBhvr>
                                    </p:animEffect>
                                  </p:childTnLst>
                                </p:cTn>
                              </p:par>
                            </p:childTnLst>
                          </p:cTn>
                        </p:par>
                        <p:par>
                          <p:cTn id="21" fill="hold" nodeType="afterGroup">
                            <p:stCondLst>
                              <p:cond delay="2000"/>
                            </p:stCondLst>
                            <p:childTnLst>
                              <p:par>
                                <p:cTn id="22" presetID="53" presetClass="entr" presetSubtype="16" fill="hold" nodeType="afterEffect">
                                  <p:stCondLst>
                                    <p:cond delay="500"/>
                                  </p:stCondLst>
                                  <p:childTnLst>
                                    <p:set>
                                      <p:cBhvr additive="repl">
                                        <p:cTn id="23" dur="1" fill="hold">
                                          <p:stCondLst>
                                            <p:cond delay="0"/>
                                          </p:stCondLst>
                                        </p:cTn>
                                        <p:tgtEl>
                                          <p:spTgt spid="9"/>
                                        </p:tgtEl>
                                        <p:attrNameLst>
                                          <p:attrName>style.visibility</p:attrName>
                                        </p:attrNameLst>
                                      </p:cBhvr>
                                      <p:to>
                                        <p:strVal val="visible"/>
                                      </p:to>
                                    </p:set>
                                    <p:anim calcmode="lin" valueType="num">
                                      <p:cBhvr additive="repl">
                                        <p:cTn id="24" dur="1000" fill="hold"/>
                                        <p:tgtEl>
                                          <p:spTgt spid="9"/>
                                        </p:tgtEl>
                                        <p:attrNameLst>
                                          <p:attrName>ppt_w</p:attrName>
                                        </p:attrNameLst>
                                      </p:cBhvr>
                                      <p:tavLst>
                                        <p:tav tm="100000">
                                          <p:val>
                                            <p:fltVal val="0"/>
                                          </p:val>
                                        </p:tav>
                                        <p:tav>
                                          <p:val>
                                            <p:strVal val="#ppt_w"/>
                                          </p:val>
                                        </p:tav>
                                      </p:tavLst>
                                    </p:anim>
                                    <p:anim calcmode="lin" valueType="num">
                                      <p:cBhvr additive="repl">
                                        <p:cTn id="25" dur="1000" fill="hold"/>
                                        <p:tgtEl>
                                          <p:spTgt spid="9"/>
                                        </p:tgtEl>
                                        <p:attrNameLst>
                                          <p:attrName>ppt_h</p:attrName>
                                        </p:attrNameLst>
                                      </p:cBhvr>
                                      <p:tavLst>
                                        <p:tav tm="100000">
                                          <p:val>
                                            <p:fltVal val="0"/>
                                          </p:val>
                                        </p:tav>
                                        <p:tav>
                                          <p:val>
                                            <p:strVal val="#ppt_h"/>
                                          </p:val>
                                        </p:tav>
                                      </p:tavLst>
                                    </p:anim>
                                    <p:animEffect transition="in" filter="fade">
                                      <p:cBhvr additive="repl">
                                        <p:cTn id="26" dur="1000"/>
                                        <p:tgtEl>
                                          <p:spTgt spid="9"/>
                                        </p:tgtEl>
                                      </p:cBhvr>
                                    </p:animEffect>
                                  </p:childTnLst>
                                </p:cTn>
                              </p:par>
                            </p:childTnLst>
                          </p:cTn>
                        </p:par>
                        <p:par>
                          <p:cTn id="27" fill="hold" nodeType="afterGroup">
                            <p:stCondLst>
                              <p:cond delay="3500"/>
                            </p:stCondLst>
                            <p:childTnLst>
                              <p:par>
                                <p:cTn id="28" presetID="22" presetClass="entr" presetSubtype="1" fill="hold" nodeType="afterEffect">
                                  <p:stCondLst>
                                    <p:cond delay="0"/>
                                  </p:stCondLst>
                                  <p:childTnLst>
                                    <p:set>
                                      <p:cBhvr additive="repl">
                                        <p:cTn id="29" dur="1" fill="hold">
                                          <p:stCondLst>
                                            <p:cond delay="0"/>
                                          </p:stCondLst>
                                        </p:cTn>
                                        <p:tgtEl>
                                          <p:spTgt spid="14"/>
                                        </p:tgtEl>
                                        <p:attrNameLst>
                                          <p:attrName>style.visibility</p:attrName>
                                        </p:attrNameLst>
                                      </p:cBhvr>
                                      <p:to>
                                        <p:strVal val="visible"/>
                                      </p:to>
                                    </p:set>
                                    <p:animEffect transition="in" filter="wipe(up)">
                                      <p:cBhvr additive="repl">
                                        <p:cTn id="30" dur="1000"/>
                                        <p:tgtEl>
                                          <p:spTgt spid="1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16" fill="hold" nodeType="clickEffect">
                                  <p:stCondLst>
                                    <p:cond delay="0"/>
                                  </p:stCondLst>
                                  <p:childTnLst>
                                    <p:set>
                                      <p:cBhvr additive="repl">
                                        <p:cTn id="34" dur="1" fill="hold">
                                          <p:stCondLst>
                                            <p:cond delay="0"/>
                                          </p:stCondLst>
                                        </p:cTn>
                                        <p:tgtEl>
                                          <p:spTgt spid="4"/>
                                        </p:tgtEl>
                                        <p:attrNameLst>
                                          <p:attrName>style.visibility</p:attrName>
                                        </p:attrNameLst>
                                      </p:cBhvr>
                                      <p:to>
                                        <p:strVal val="visible"/>
                                      </p:to>
                                    </p:set>
                                    <p:anim calcmode="lin" valueType="num">
                                      <p:cBhvr additive="repl">
                                        <p:cTn id="35" dur="1000" fill="hold"/>
                                        <p:tgtEl>
                                          <p:spTgt spid="4"/>
                                        </p:tgtEl>
                                        <p:attrNameLst>
                                          <p:attrName>ppt_w</p:attrName>
                                        </p:attrNameLst>
                                      </p:cBhvr>
                                      <p:tavLst>
                                        <p:tav tm="100000">
                                          <p:val>
                                            <p:fltVal val="0"/>
                                          </p:val>
                                        </p:tav>
                                        <p:tav>
                                          <p:val>
                                            <p:strVal val="#ppt_w"/>
                                          </p:val>
                                        </p:tav>
                                      </p:tavLst>
                                    </p:anim>
                                    <p:anim calcmode="lin" valueType="num">
                                      <p:cBhvr additive="repl">
                                        <p:cTn id="36" dur="1000" fill="hold"/>
                                        <p:tgtEl>
                                          <p:spTgt spid="4"/>
                                        </p:tgtEl>
                                        <p:attrNameLst>
                                          <p:attrName>ppt_h</p:attrName>
                                        </p:attrNameLst>
                                      </p:cBhvr>
                                      <p:tavLst>
                                        <p:tav tm="100000">
                                          <p:val>
                                            <p:fltVal val="0"/>
                                          </p:val>
                                        </p:tav>
                                        <p:tav>
                                          <p:val>
                                            <p:strVal val="#ppt_h"/>
                                          </p:val>
                                        </p:tav>
                                      </p:tavLst>
                                    </p:anim>
                                    <p:animEffect transition="in" filter="fade">
                                      <p:cBhvr additive="repl">
                                        <p:cTn id="37" dur="1000"/>
                                        <p:tgtEl>
                                          <p:spTgt spid="4"/>
                                        </p:tgtEl>
                                      </p:cBhvr>
                                    </p:animEffect>
                                  </p:childTnLst>
                                </p:cTn>
                              </p:par>
                            </p:childTnLst>
                          </p:cTn>
                        </p:par>
                        <p:par>
                          <p:cTn id="38" fill="hold" nodeType="afterGroup">
                            <p:stCondLst>
                              <p:cond delay="1000"/>
                            </p:stCondLst>
                            <p:childTnLst>
                              <p:par>
                                <p:cTn id="39" presetID="22" presetClass="entr" presetSubtype="4"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1000"/>
                                        <p:tgtEl>
                                          <p:spTgt spid="15"/>
                                        </p:tgtEl>
                                      </p:cBhvr>
                                    </p:animEffect>
                                  </p:childTnLst>
                                </p:cTn>
                              </p:par>
                            </p:childTnLst>
                          </p:cTn>
                        </p:par>
                        <p:par>
                          <p:cTn id="42" fill="hold" nodeType="afterGroup">
                            <p:stCondLst>
                              <p:cond delay="2000"/>
                            </p:stCondLst>
                            <p:childTnLst>
                              <p:par>
                                <p:cTn id="43" presetID="53" presetClass="entr" presetSubtype="16" fill="hold" nodeType="afterEffect">
                                  <p:stCondLst>
                                    <p:cond delay="500"/>
                                  </p:stCondLst>
                                  <p:childTnLst>
                                    <p:set>
                                      <p:cBhvr additive="repl">
                                        <p:cTn id="44" dur="1" fill="hold">
                                          <p:stCondLst>
                                            <p:cond delay="0"/>
                                          </p:stCondLst>
                                        </p:cTn>
                                        <p:tgtEl>
                                          <p:spTgt spid="7"/>
                                        </p:tgtEl>
                                        <p:attrNameLst>
                                          <p:attrName>style.visibility</p:attrName>
                                        </p:attrNameLst>
                                      </p:cBhvr>
                                      <p:to>
                                        <p:strVal val="visible"/>
                                      </p:to>
                                    </p:set>
                                    <p:anim calcmode="lin" valueType="num">
                                      <p:cBhvr additive="repl">
                                        <p:cTn id="45" dur="1000" fill="hold"/>
                                        <p:tgtEl>
                                          <p:spTgt spid="7"/>
                                        </p:tgtEl>
                                        <p:attrNameLst>
                                          <p:attrName>ppt_w</p:attrName>
                                        </p:attrNameLst>
                                      </p:cBhvr>
                                      <p:tavLst>
                                        <p:tav tm="100000">
                                          <p:val>
                                            <p:fltVal val="0"/>
                                          </p:val>
                                        </p:tav>
                                        <p:tav>
                                          <p:val>
                                            <p:strVal val="#ppt_w"/>
                                          </p:val>
                                        </p:tav>
                                      </p:tavLst>
                                    </p:anim>
                                    <p:anim calcmode="lin" valueType="num">
                                      <p:cBhvr additive="repl">
                                        <p:cTn id="46" dur="1000" fill="hold"/>
                                        <p:tgtEl>
                                          <p:spTgt spid="7"/>
                                        </p:tgtEl>
                                        <p:attrNameLst>
                                          <p:attrName>ppt_h</p:attrName>
                                        </p:attrNameLst>
                                      </p:cBhvr>
                                      <p:tavLst>
                                        <p:tav tm="100000">
                                          <p:val>
                                            <p:fltVal val="0"/>
                                          </p:val>
                                        </p:tav>
                                        <p:tav>
                                          <p:val>
                                            <p:strVal val="#ppt_h"/>
                                          </p:val>
                                        </p:tav>
                                      </p:tavLst>
                                    </p:anim>
                                    <p:animEffect transition="in" filter="fade">
                                      <p:cBhvr additive="repl">
                                        <p:cTn id="47" dur="1000"/>
                                        <p:tgtEl>
                                          <p:spTgt spid="7"/>
                                        </p:tgtEl>
                                      </p:cBhvr>
                                    </p:animEffect>
                                  </p:childTnLst>
                                </p:cTn>
                              </p:par>
                            </p:childTnLst>
                          </p:cTn>
                        </p:par>
                        <p:par>
                          <p:cTn id="48" fill="hold" nodeType="afterGroup">
                            <p:stCondLst>
                              <p:cond delay="3500"/>
                            </p:stCondLst>
                            <p:childTnLst>
                              <p:par>
                                <p:cTn id="49" presetID="22" presetClass="entr" presetSubtype="4"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down)">
                                      <p:cBhvr>
                                        <p:cTn id="51" dur="1000"/>
                                        <p:tgtEl>
                                          <p:spTgt spid="18"/>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left)">
                                      <p:cBhvr>
                                        <p:cTn id="56" dur="1000"/>
                                        <p:tgtEl>
                                          <p:spTgt spid="19"/>
                                        </p:tgtEl>
                                      </p:cBhvr>
                                    </p:animEffect>
                                  </p:childTnLst>
                                </p:cTn>
                              </p:par>
                            </p:childTnLst>
                          </p:cTn>
                        </p:par>
                        <p:par>
                          <p:cTn id="57" fill="hold" nodeType="afterGroup">
                            <p:stCondLst>
                              <p:cond delay="1000"/>
                            </p:stCondLst>
                            <p:childTnLst>
                              <p:par>
                                <p:cTn id="58" presetID="53" presetClass="entr" presetSubtype="16" fill="hold" nodeType="afterEffect">
                                  <p:stCondLst>
                                    <p:cond delay="500"/>
                                  </p:stCondLst>
                                  <p:childTnLst>
                                    <p:set>
                                      <p:cBhvr additive="repl">
                                        <p:cTn id="59" dur="1" fill="hold">
                                          <p:stCondLst>
                                            <p:cond delay="0"/>
                                          </p:stCondLst>
                                        </p:cTn>
                                        <p:tgtEl>
                                          <p:spTgt spid="5"/>
                                        </p:tgtEl>
                                        <p:attrNameLst>
                                          <p:attrName>style.visibility</p:attrName>
                                        </p:attrNameLst>
                                      </p:cBhvr>
                                      <p:to>
                                        <p:strVal val="visible"/>
                                      </p:to>
                                    </p:set>
                                    <p:anim calcmode="lin" valueType="num">
                                      <p:cBhvr additive="repl">
                                        <p:cTn id="60" dur="1000" fill="hold"/>
                                        <p:tgtEl>
                                          <p:spTgt spid="5"/>
                                        </p:tgtEl>
                                        <p:attrNameLst>
                                          <p:attrName>ppt_w</p:attrName>
                                        </p:attrNameLst>
                                      </p:cBhvr>
                                      <p:tavLst>
                                        <p:tav tm="100000">
                                          <p:val>
                                            <p:fltVal val="0"/>
                                          </p:val>
                                        </p:tav>
                                        <p:tav>
                                          <p:val>
                                            <p:strVal val="#ppt_w"/>
                                          </p:val>
                                        </p:tav>
                                      </p:tavLst>
                                    </p:anim>
                                    <p:anim calcmode="lin" valueType="num">
                                      <p:cBhvr additive="repl">
                                        <p:cTn id="61" dur="1000" fill="hold"/>
                                        <p:tgtEl>
                                          <p:spTgt spid="5"/>
                                        </p:tgtEl>
                                        <p:attrNameLst>
                                          <p:attrName>ppt_h</p:attrName>
                                        </p:attrNameLst>
                                      </p:cBhvr>
                                      <p:tavLst>
                                        <p:tav tm="100000">
                                          <p:val>
                                            <p:fltVal val="0"/>
                                          </p:val>
                                        </p:tav>
                                        <p:tav>
                                          <p:val>
                                            <p:strVal val="#ppt_h"/>
                                          </p:val>
                                        </p:tav>
                                      </p:tavLst>
                                    </p:anim>
                                    <p:animEffect transition="in" filter="fade">
                                      <p:cBhvr additive="repl">
                                        <p:cTn id="62" dur="1000"/>
                                        <p:tgtEl>
                                          <p:spTgt spid="5"/>
                                        </p:tgtEl>
                                      </p:cBhvr>
                                    </p:animEffect>
                                  </p:childTnLst>
                                </p:cTn>
                              </p:par>
                            </p:childTnLst>
                          </p:cTn>
                        </p:par>
                        <p:par>
                          <p:cTn id="63" fill="hold" nodeType="afterGroup">
                            <p:stCondLst>
                              <p:cond delay="2500"/>
                            </p:stCondLst>
                            <p:childTnLst>
                              <p:par>
                                <p:cTn id="64" presetID="53" presetClass="entr" presetSubtype="16" fill="hold" nodeType="afterEffect">
                                  <p:stCondLst>
                                    <p:cond delay="0"/>
                                  </p:stCondLst>
                                  <p:childTnLst>
                                    <p:set>
                                      <p:cBhvr additive="repl">
                                        <p:cTn id="65" dur="1" fill="hold">
                                          <p:stCondLst>
                                            <p:cond delay="0"/>
                                          </p:stCondLst>
                                        </p:cTn>
                                        <p:tgtEl>
                                          <p:spTgt spid="6"/>
                                        </p:tgtEl>
                                        <p:attrNameLst>
                                          <p:attrName>style.visibility</p:attrName>
                                        </p:attrNameLst>
                                      </p:cBhvr>
                                      <p:to>
                                        <p:strVal val="visible"/>
                                      </p:to>
                                    </p:set>
                                    <p:anim calcmode="lin" valueType="num">
                                      <p:cBhvr additive="repl">
                                        <p:cTn id="66" dur="1000" fill="hold"/>
                                        <p:tgtEl>
                                          <p:spTgt spid="6"/>
                                        </p:tgtEl>
                                        <p:attrNameLst>
                                          <p:attrName>ppt_w</p:attrName>
                                        </p:attrNameLst>
                                      </p:cBhvr>
                                      <p:tavLst>
                                        <p:tav tm="100000">
                                          <p:val>
                                            <p:fltVal val="0"/>
                                          </p:val>
                                        </p:tav>
                                        <p:tav>
                                          <p:val>
                                            <p:strVal val="#ppt_w"/>
                                          </p:val>
                                        </p:tav>
                                      </p:tavLst>
                                    </p:anim>
                                    <p:anim calcmode="lin" valueType="num">
                                      <p:cBhvr additive="repl">
                                        <p:cTn id="67" dur="1000" fill="hold"/>
                                        <p:tgtEl>
                                          <p:spTgt spid="6"/>
                                        </p:tgtEl>
                                        <p:attrNameLst>
                                          <p:attrName>ppt_h</p:attrName>
                                        </p:attrNameLst>
                                      </p:cBhvr>
                                      <p:tavLst>
                                        <p:tav tm="100000">
                                          <p:val>
                                            <p:fltVal val="0"/>
                                          </p:val>
                                        </p:tav>
                                        <p:tav>
                                          <p:val>
                                            <p:strVal val="#ppt_h"/>
                                          </p:val>
                                        </p:tav>
                                      </p:tavLst>
                                    </p:anim>
                                    <p:animEffect transition="in" filter="fade">
                                      <p:cBhvr additive="repl">
                                        <p:cTn id="68" dur="1000"/>
                                        <p:tgtEl>
                                          <p:spTgt spid="6"/>
                                        </p:tgtEl>
                                      </p:cBhvr>
                                    </p:animEffect>
                                  </p:childTnLst>
                                </p:cTn>
                              </p:par>
                            </p:childTnLst>
                          </p:cTn>
                        </p:par>
                        <p:par>
                          <p:cTn id="69" fill="hold" nodeType="afterGroup">
                            <p:stCondLst>
                              <p:cond delay="3500"/>
                            </p:stCondLst>
                            <p:childTnLst>
                              <p:par>
                                <p:cTn id="70" presetID="22" presetClass="entr" presetSubtype="4" fill="hold" nodeType="afterEffect">
                                  <p:stCondLst>
                                    <p:cond delay="500"/>
                                  </p:stCondLst>
                                  <p:childTnLst>
                                    <p:set>
                                      <p:cBhvr>
                                        <p:cTn id="71" dur="1" fill="hold">
                                          <p:stCondLst>
                                            <p:cond delay="0"/>
                                          </p:stCondLst>
                                        </p:cTn>
                                        <p:tgtEl>
                                          <p:spTgt spid="21"/>
                                        </p:tgtEl>
                                        <p:attrNameLst>
                                          <p:attrName>style.visibility</p:attrName>
                                        </p:attrNameLst>
                                      </p:cBhvr>
                                      <p:to>
                                        <p:strVal val="visible"/>
                                      </p:to>
                                    </p:set>
                                    <p:animEffect transition="in" filter="wipe(down)">
                                      <p:cBhvr>
                                        <p:cTn id="7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5487380F-C853-49A2-8F8C-BF3E96CF323E}"/>
              </a:ext>
            </a:extLst>
          </p:cNvPr>
          <p:cNvSpPr>
            <a:spLocks noGrp="1" noChangeArrowheads="1"/>
          </p:cNvSpPr>
          <p:nvPr>
            <p:ph type="title"/>
          </p:nvPr>
        </p:nvSpPr>
        <p:spPr/>
        <p:txBody>
          <a:bodyPr/>
          <a:lstStyle/>
          <a:p>
            <a:pPr algn="ctr"/>
            <a:r>
              <a:rPr lang="en-US" altLang="en-US" sz="2700" b="1" dirty="0">
                <a:latin typeface="+mn-lt"/>
              </a:rPr>
              <a:t>Your Receiver</a:t>
            </a:r>
          </a:p>
        </p:txBody>
      </p:sp>
      <p:sp>
        <p:nvSpPr>
          <p:cNvPr id="44035" name="Rectangle 3">
            <a:extLst>
              <a:ext uri="{FF2B5EF4-FFF2-40B4-BE49-F238E27FC236}">
                <a16:creationId xmlns:a16="http://schemas.microsoft.com/office/drawing/2014/main" id="{9B3B805A-BBF8-4448-ACE4-D59DF4083AF1}"/>
              </a:ext>
            </a:extLst>
          </p:cNvPr>
          <p:cNvSpPr>
            <a:spLocks noGrp="1" noChangeArrowheads="1"/>
          </p:cNvSpPr>
          <p:nvPr>
            <p:ph type="body" idx="1"/>
          </p:nvPr>
        </p:nvSpPr>
        <p:spPr>
          <a:xfrm>
            <a:off x="1319325" y="944066"/>
            <a:ext cx="6481763" cy="3721894"/>
          </a:xfrm>
        </p:spPr>
        <p:txBody>
          <a:bodyPr/>
          <a:lstStyle/>
          <a:p>
            <a:pPr>
              <a:buFont typeface="Wingdings" panose="05000000000000000000" pitchFamily="2" charset="2"/>
              <a:buChar char="Ø"/>
            </a:pPr>
            <a:r>
              <a:rPr lang="en-US" altLang="en-US" dirty="0"/>
              <a:t>A </a:t>
            </a:r>
            <a:r>
              <a:rPr lang="en-US" altLang="en-US" b="1" dirty="0"/>
              <a:t>mixer</a:t>
            </a:r>
            <a:r>
              <a:rPr lang="en-US" altLang="en-US" dirty="0"/>
              <a:t> is the circuit </a:t>
            </a:r>
            <a:r>
              <a:rPr lang="en-US" altLang="en-US" b="1" dirty="0"/>
              <a:t>used to process signals</a:t>
            </a:r>
            <a:r>
              <a:rPr lang="en-US" altLang="en-US" dirty="0"/>
              <a:t> from the RF amplifier and local oscillator and </a:t>
            </a:r>
            <a:r>
              <a:rPr lang="en-US" altLang="en-US" b="1" dirty="0"/>
              <a:t>send the result to the IF filter</a:t>
            </a:r>
            <a:r>
              <a:rPr lang="en-US" altLang="en-US" dirty="0"/>
              <a:t> in a superheterodyne receiver. </a:t>
            </a:r>
            <a:r>
              <a:rPr lang="en-US" altLang="en-US" sz="750" dirty="0"/>
              <a:t>(G7C03)</a:t>
            </a:r>
            <a:r>
              <a:rPr lang="en-US" altLang="en-US" dirty="0"/>
              <a:t> </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Tx/>
              <a:buNone/>
            </a:pPr>
            <a:endParaRPr lang="en-US" altLang="en-US" dirty="0"/>
          </a:p>
          <a:p>
            <a:endParaRPr lang="en-US" altLang="en-US" dirty="0"/>
          </a:p>
          <a:p>
            <a:endParaRPr lang="en-US" altLang="en-US" dirty="0"/>
          </a:p>
        </p:txBody>
      </p:sp>
      <p:pic>
        <p:nvPicPr>
          <p:cNvPr id="44036" name="Picture 4" descr="pg 103-c">
            <a:extLst>
              <a:ext uri="{FF2B5EF4-FFF2-40B4-BE49-F238E27FC236}">
                <a16:creationId xmlns:a16="http://schemas.microsoft.com/office/drawing/2014/main" id="{02F8C002-90AE-4896-BA28-15773D4F85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6570" y="3366789"/>
            <a:ext cx="5444729"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4037" name="Group 5">
            <a:extLst>
              <a:ext uri="{FF2B5EF4-FFF2-40B4-BE49-F238E27FC236}">
                <a16:creationId xmlns:a16="http://schemas.microsoft.com/office/drawing/2014/main" id="{1BE0D650-DA02-465E-9589-D5CAF94622C0}"/>
              </a:ext>
            </a:extLst>
          </p:cNvPr>
          <p:cNvGrpSpPr>
            <a:grpSpLocks noChangeAspect="1"/>
          </p:cNvGrpSpPr>
          <p:nvPr/>
        </p:nvGrpSpPr>
        <p:grpSpPr bwMode="auto">
          <a:xfrm>
            <a:off x="2065735" y="1909763"/>
            <a:ext cx="5386388" cy="1527572"/>
            <a:chOff x="2525" y="10014"/>
            <a:chExt cx="8804" cy="3194"/>
          </a:xfrm>
        </p:grpSpPr>
        <p:sp>
          <p:nvSpPr>
            <p:cNvPr id="8200" name="AutoShape 6">
              <a:extLst>
                <a:ext uri="{FF2B5EF4-FFF2-40B4-BE49-F238E27FC236}">
                  <a16:creationId xmlns:a16="http://schemas.microsoft.com/office/drawing/2014/main" id="{E646C9A5-13A2-4486-9D5C-BD92A6254BF5}"/>
                </a:ext>
              </a:extLst>
            </p:cNvPr>
            <p:cNvSpPr>
              <a:spLocks noChangeAspect="1" noChangeArrowheads="1"/>
            </p:cNvSpPr>
            <p:nvPr/>
          </p:nvSpPr>
          <p:spPr bwMode="auto">
            <a:xfrm>
              <a:off x="2525" y="10014"/>
              <a:ext cx="8804" cy="3194"/>
            </a:xfrm>
            <a:prstGeom prst="rect">
              <a:avLst/>
            </a:prstGeom>
            <a:noFill/>
            <a:ln>
              <a:noFill/>
            </a:ln>
          </p:spPr>
          <p:txBody>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defTabSz="685800" eaLnBrk="1" hangingPunct="1">
                <a:defRPr/>
              </a:pPr>
              <a:endParaRPr lang="en-US" altLang="en-US" sz="1350" dirty="0">
                <a:solidFill>
                  <a:srgbClr val="000066"/>
                </a:solidFill>
              </a:endParaRPr>
            </a:p>
          </p:txBody>
        </p:sp>
        <p:grpSp>
          <p:nvGrpSpPr>
            <p:cNvPr id="38921" name="Group 7">
              <a:extLst>
                <a:ext uri="{FF2B5EF4-FFF2-40B4-BE49-F238E27FC236}">
                  <a16:creationId xmlns:a16="http://schemas.microsoft.com/office/drawing/2014/main" id="{95AAE991-6747-4380-A74F-B4342DB0D568}"/>
                </a:ext>
              </a:extLst>
            </p:cNvPr>
            <p:cNvGrpSpPr>
              <a:grpSpLocks/>
            </p:cNvGrpSpPr>
            <p:nvPr/>
          </p:nvGrpSpPr>
          <p:grpSpPr bwMode="auto">
            <a:xfrm>
              <a:off x="2525" y="10014"/>
              <a:ext cx="8804" cy="3194"/>
              <a:chOff x="798" y="761"/>
              <a:chExt cx="4578" cy="1650"/>
            </a:xfrm>
          </p:grpSpPr>
          <p:pic>
            <p:nvPicPr>
              <p:cNvPr id="38923" name="Picture 8">
                <a:extLst>
                  <a:ext uri="{FF2B5EF4-FFF2-40B4-BE49-F238E27FC236}">
                    <a16:creationId xmlns:a16="http://schemas.microsoft.com/office/drawing/2014/main" id="{90DE6008-4DB0-4828-BB2A-3E5CBA25D9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4" y="816"/>
                <a:ext cx="588" cy="105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924" name="Picture 9">
                <a:extLst>
                  <a:ext uri="{FF2B5EF4-FFF2-40B4-BE49-F238E27FC236}">
                    <a16:creationId xmlns:a16="http://schemas.microsoft.com/office/drawing/2014/main" id="{5A44E79C-1533-48CE-94D0-F10CB0247B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6" y="814"/>
                <a:ext cx="588" cy="105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925" name="Picture 10">
                <a:extLst>
                  <a:ext uri="{FF2B5EF4-FFF2-40B4-BE49-F238E27FC236}">
                    <a16:creationId xmlns:a16="http://schemas.microsoft.com/office/drawing/2014/main" id="{1CFE1DA9-FC56-428C-B626-6FFBB4F764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8" y="816"/>
                <a:ext cx="588" cy="105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926" name="Picture 11">
                <a:extLst>
                  <a:ext uri="{FF2B5EF4-FFF2-40B4-BE49-F238E27FC236}">
                    <a16:creationId xmlns:a16="http://schemas.microsoft.com/office/drawing/2014/main" id="{4009FEFA-E922-4404-84C7-9A6E15A867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8" y="864"/>
                <a:ext cx="1368" cy="864"/>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927" name="Picture 12">
                <a:extLst>
                  <a:ext uri="{FF2B5EF4-FFF2-40B4-BE49-F238E27FC236}">
                    <a16:creationId xmlns:a16="http://schemas.microsoft.com/office/drawing/2014/main" id="{F9D7C629-7559-40A8-A78B-8FB071826D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8" y="761"/>
                <a:ext cx="1704" cy="165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208" name="Line 13">
                <a:extLst>
                  <a:ext uri="{FF2B5EF4-FFF2-40B4-BE49-F238E27FC236}">
                    <a16:creationId xmlns:a16="http://schemas.microsoft.com/office/drawing/2014/main" id="{AAB2070E-4836-494B-9E14-ECAA9600932D}"/>
                  </a:ext>
                </a:extLst>
              </p:cNvPr>
              <p:cNvSpPr>
                <a:spLocks noChangeShapeType="1"/>
              </p:cNvSpPr>
              <p:nvPr/>
            </p:nvSpPr>
            <p:spPr bwMode="auto">
              <a:xfrm>
                <a:off x="2356" y="1341"/>
                <a:ext cx="146" cy="0"/>
              </a:xfrm>
              <a:prstGeom prst="line">
                <a:avLst/>
              </a:prstGeom>
              <a:noFill/>
              <a:ln w="9525">
                <a:solidFill>
                  <a:srgbClr val="000000"/>
                </a:solidFill>
                <a:round/>
                <a:headEnd/>
                <a:tailEnd type="triangle" w="med" len="med"/>
              </a:ln>
            </p:spPr>
            <p:txBody>
              <a:bodyPr/>
              <a:lstStyle/>
              <a:p>
                <a:pPr defTabSz="685800">
                  <a:defRPr/>
                </a:pPr>
                <a:endParaRPr lang="en-US" sz="1350" dirty="0">
                  <a:solidFill>
                    <a:srgbClr val="000066"/>
                  </a:solidFill>
                  <a:latin typeface="Verdana" panose="020B0604030504040204" pitchFamily="34" charset="0"/>
                </a:endParaRPr>
              </a:p>
            </p:txBody>
          </p:sp>
        </p:grpSp>
        <p:sp>
          <p:nvSpPr>
            <p:cNvPr id="8202" name="Text Box 14">
              <a:extLst>
                <a:ext uri="{FF2B5EF4-FFF2-40B4-BE49-F238E27FC236}">
                  <a16:creationId xmlns:a16="http://schemas.microsoft.com/office/drawing/2014/main" id="{3C003C47-009E-437E-B0C6-E67A4D6B8BE2}"/>
                </a:ext>
              </a:extLst>
            </p:cNvPr>
            <p:cNvSpPr txBox="1">
              <a:spLocks noChangeArrowheads="1"/>
            </p:cNvSpPr>
            <p:nvPr/>
          </p:nvSpPr>
          <p:spPr bwMode="auto">
            <a:xfrm>
              <a:off x="5802" y="10308"/>
              <a:ext cx="2872" cy="371"/>
            </a:xfrm>
            <a:prstGeom prst="rect">
              <a:avLst/>
            </a:prstGeom>
            <a:solidFill>
              <a:srgbClr val="FFFFFF"/>
            </a:solidFill>
            <a:ln>
              <a:noFill/>
            </a:ln>
          </p:spPr>
          <p:txBody>
            <a:bodyPr lIns="56236" tIns="28118" rIns="56236" bIns="28118"/>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defTabSz="685800" eaLnBrk="1" hangingPunct="1">
                <a:defRPr/>
              </a:pPr>
              <a:r>
                <a:rPr lang="en-US" altLang="en-US" sz="825" b="1" dirty="0">
                  <a:solidFill>
                    <a:srgbClr val="000000"/>
                  </a:solidFill>
                  <a:latin typeface="Arial" panose="020B0604020202020204" pitchFamily="34" charset="0"/>
                </a:rPr>
                <a:t>IF Amplifier Stages</a:t>
              </a:r>
              <a:endParaRPr lang="en-US" altLang="en-US" sz="1350" dirty="0">
                <a:solidFill>
                  <a:srgbClr val="000066"/>
                </a:solidFill>
              </a:endParaRPr>
            </a:p>
          </p:txBody>
        </p:sp>
      </p:grpSp>
      <p:sp>
        <p:nvSpPr>
          <p:cNvPr id="44047" name="Text Box 15">
            <a:extLst>
              <a:ext uri="{FF2B5EF4-FFF2-40B4-BE49-F238E27FC236}">
                <a16:creationId xmlns:a16="http://schemas.microsoft.com/office/drawing/2014/main" id="{7AF40B9F-5236-48AF-ACA9-1007B6A186ED}"/>
              </a:ext>
            </a:extLst>
          </p:cNvPr>
          <p:cNvSpPr txBox="1">
            <a:spLocks noChangeArrowheads="1"/>
          </p:cNvSpPr>
          <p:nvPr/>
        </p:nvSpPr>
        <p:spPr bwMode="auto">
          <a:xfrm>
            <a:off x="3967164" y="2687241"/>
            <a:ext cx="2102644" cy="253916"/>
          </a:xfrm>
          <a:prstGeom prst="rect">
            <a:avLst/>
          </a:prstGeom>
          <a:noFill/>
          <a:ln>
            <a:noFill/>
          </a:ln>
          <a:effec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defTabSz="685800" eaLnBrk="1" hangingPunct="1">
              <a:spcBef>
                <a:spcPct val="50000"/>
              </a:spcBef>
              <a:defRPr/>
            </a:pPr>
            <a:r>
              <a:rPr lang="en-US" altLang="en-US" sz="1050" b="1" dirty="0">
                <a:solidFill>
                  <a:srgbClr val="FF0000"/>
                </a:solidFill>
                <a:latin typeface="Rockwell" panose="02060603020205020403" pitchFamily="18" charset="0"/>
              </a:rPr>
              <a:t>Single conversion receiver</a:t>
            </a:r>
          </a:p>
        </p:txBody>
      </p:sp>
      <p:sp>
        <p:nvSpPr>
          <p:cNvPr id="44049" name="Text Box 17">
            <a:extLst>
              <a:ext uri="{FF2B5EF4-FFF2-40B4-BE49-F238E27FC236}">
                <a16:creationId xmlns:a16="http://schemas.microsoft.com/office/drawing/2014/main" id="{FE3DCC7E-9D83-464D-BCBC-569575972AD4}"/>
              </a:ext>
            </a:extLst>
          </p:cNvPr>
          <p:cNvSpPr txBox="1">
            <a:spLocks noChangeArrowheads="1"/>
          </p:cNvSpPr>
          <p:nvPr/>
        </p:nvSpPr>
        <p:spPr bwMode="auto">
          <a:xfrm>
            <a:off x="4024314" y="4789885"/>
            <a:ext cx="2102644" cy="253916"/>
          </a:xfrm>
          <a:prstGeom prst="rect">
            <a:avLst/>
          </a:prstGeom>
          <a:noFill/>
          <a:ln>
            <a:noFill/>
          </a:ln>
          <a:effec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defTabSz="685800" eaLnBrk="1" hangingPunct="1">
              <a:spcBef>
                <a:spcPct val="50000"/>
              </a:spcBef>
              <a:defRPr/>
            </a:pPr>
            <a:r>
              <a:rPr lang="en-US" altLang="en-US" sz="1050" b="1" dirty="0">
                <a:solidFill>
                  <a:srgbClr val="FF0000"/>
                </a:solidFill>
                <a:latin typeface="Rockwell" panose="02060603020205020403" pitchFamily="18" charset="0"/>
              </a:rPr>
              <a:t>Dual conversion receiver</a:t>
            </a:r>
          </a:p>
        </p:txBody>
      </p:sp>
      <p:sp>
        <p:nvSpPr>
          <p:cNvPr id="17" name="Slide Number Placeholder 1">
            <a:extLst>
              <a:ext uri="{FF2B5EF4-FFF2-40B4-BE49-F238E27FC236}">
                <a16:creationId xmlns:a16="http://schemas.microsoft.com/office/drawing/2014/main" id="{54A20BEB-08D0-421C-93DE-EAA86E5302FC}"/>
              </a:ext>
            </a:extLst>
          </p:cNvPr>
          <p:cNvSpPr txBox="1">
            <a:spLocks/>
          </p:cNvSpPr>
          <p:nvPr/>
        </p:nvSpPr>
        <p:spPr bwMode="auto">
          <a:xfrm>
            <a:off x="6553201" y="4683919"/>
            <a:ext cx="2132409"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GB"/>
            </a:defPPr>
            <a:lvl1pPr algn="r" defTabSz="457200" rtl="0" eaLnBrk="1" fontAlgn="base" hangingPunct="1">
              <a:spcBef>
                <a:spcPct val="0"/>
              </a:spcBef>
              <a:spcAft>
                <a:spcPct val="0"/>
              </a:spcAft>
              <a:defRPr sz="1400" kern="1200">
                <a:solidFill>
                  <a:srgbClr val="000066"/>
                </a:solidFill>
                <a:latin typeface="Times New Roman" panose="02020603050405020304" pitchFamily="18" charset="0"/>
                <a:ea typeface="Microsoft YaHei"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a:lstStyle>
          <a:p>
            <a:pPr defTabSz="342900">
              <a:defRPr/>
            </a:pPr>
            <a:r>
              <a:rPr lang="en-US" altLang="en-US" sz="1050" dirty="0"/>
              <a:t>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Effect transition="in" filter="wipe(up)">
                                      <p:cBhvr>
                                        <p:cTn id="7" dur="1000"/>
                                        <p:tgtEl>
                                          <p:spTgt spid="440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nodeType="clickEffect">
                                  <p:stCondLst>
                                    <p:cond delay="0"/>
                                  </p:stCondLst>
                                  <p:childTnLst>
                                    <p:set>
                                      <p:cBhvr>
                                        <p:cTn id="11" dur="1" fill="hold">
                                          <p:stCondLst>
                                            <p:cond delay="0"/>
                                          </p:stCondLst>
                                        </p:cTn>
                                        <p:tgtEl>
                                          <p:spTgt spid="44037"/>
                                        </p:tgtEl>
                                        <p:attrNameLst>
                                          <p:attrName>style.visibility</p:attrName>
                                        </p:attrNameLst>
                                      </p:cBhvr>
                                      <p:to>
                                        <p:strVal val="visible"/>
                                      </p:to>
                                    </p:set>
                                    <p:anim calcmode="lin" valueType="num">
                                      <p:cBhvr>
                                        <p:cTn id="12" dur="1000" fill="hold"/>
                                        <p:tgtEl>
                                          <p:spTgt spid="44037"/>
                                        </p:tgtEl>
                                        <p:attrNameLst>
                                          <p:attrName>ppt_w</p:attrName>
                                        </p:attrNameLst>
                                      </p:cBhvr>
                                      <p:tavLst>
                                        <p:tav tm="0">
                                          <p:val>
                                            <p:fltVal val="0"/>
                                          </p:val>
                                        </p:tav>
                                        <p:tav tm="100000">
                                          <p:val>
                                            <p:strVal val="#ppt_w"/>
                                          </p:val>
                                        </p:tav>
                                      </p:tavLst>
                                    </p:anim>
                                    <p:anim calcmode="lin" valueType="num">
                                      <p:cBhvr>
                                        <p:cTn id="13" dur="1000" fill="hold"/>
                                        <p:tgtEl>
                                          <p:spTgt spid="44037"/>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000"/>
                            </p:stCondLst>
                            <p:childTnLst>
                              <p:par>
                                <p:cTn id="15" presetID="23" presetClass="entr" presetSubtype="16" fill="hold" grpId="0" nodeType="afterEffect">
                                  <p:stCondLst>
                                    <p:cond delay="500"/>
                                  </p:stCondLst>
                                  <p:childTnLst>
                                    <p:set>
                                      <p:cBhvr>
                                        <p:cTn id="16" dur="1" fill="hold">
                                          <p:stCondLst>
                                            <p:cond delay="0"/>
                                          </p:stCondLst>
                                        </p:cTn>
                                        <p:tgtEl>
                                          <p:spTgt spid="44047"/>
                                        </p:tgtEl>
                                        <p:attrNameLst>
                                          <p:attrName>style.visibility</p:attrName>
                                        </p:attrNameLst>
                                      </p:cBhvr>
                                      <p:to>
                                        <p:strVal val="visible"/>
                                      </p:to>
                                    </p:set>
                                    <p:anim calcmode="lin" valueType="num">
                                      <p:cBhvr>
                                        <p:cTn id="17" dur="1000" fill="hold"/>
                                        <p:tgtEl>
                                          <p:spTgt spid="44047"/>
                                        </p:tgtEl>
                                        <p:attrNameLst>
                                          <p:attrName>ppt_w</p:attrName>
                                        </p:attrNameLst>
                                      </p:cBhvr>
                                      <p:tavLst>
                                        <p:tav tm="0">
                                          <p:val>
                                            <p:fltVal val="0"/>
                                          </p:val>
                                        </p:tav>
                                        <p:tav tm="100000">
                                          <p:val>
                                            <p:strVal val="#ppt_w"/>
                                          </p:val>
                                        </p:tav>
                                      </p:tavLst>
                                    </p:anim>
                                    <p:anim calcmode="lin" valueType="num">
                                      <p:cBhvr>
                                        <p:cTn id="18" dur="1000" fill="hold"/>
                                        <p:tgtEl>
                                          <p:spTgt spid="44047"/>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4" fill="hold" nodeType="clickEffect">
                                  <p:stCondLst>
                                    <p:cond delay="0"/>
                                  </p:stCondLst>
                                  <p:childTnLst>
                                    <p:set>
                                      <p:cBhvr>
                                        <p:cTn id="22" dur="1" fill="hold">
                                          <p:stCondLst>
                                            <p:cond delay="0"/>
                                          </p:stCondLst>
                                        </p:cTn>
                                        <p:tgtEl>
                                          <p:spTgt spid="44036"/>
                                        </p:tgtEl>
                                        <p:attrNameLst>
                                          <p:attrName>style.visibility</p:attrName>
                                        </p:attrNameLst>
                                      </p:cBhvr>
                                      <p:to>
                                        <p:strVal val="visible"/>
                                      </p:to>
                                    </p:set>
                                    <p:animEffect transition="in" filter="wipe(down)">
                                      <p:cBhvr>
                                        <p:cTn id="23" dur="1000"/>
                                        <p:tgtEl>
                                          <p:spTgt spid="44036"/>
                                        </p:tgtEl>
                                      </p:cBhvr>
                                    </p:animEffect>
                                  </p:childTnLst>
                                </p:cTn>
                              </p:par>
                            </p:childTnLst>
                          </p:cTn>
                        </p:par>
                        <p:par>
                          <p:cTn id="24" fill="hold" nodeType="afterGroup">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44049"/>
                                        </p:tgtEl>
                                        <p:attrNameLst>
                                          <p:attrName>style.visibility</p:attrName>
                                        </p:attrNameLst>
                                      </p:cBhvr>
                                      <p:to>
                                        <p:strVal val="visible"/>
                                      </p:to>
                                    </p:set>
                                    <p:animEffect transition="in" filter="wipe(down)">
                                      <p:cBhvr>
                                        <p:cTn id="27" dur="1000"/>
                                        <p:tgtEl>
                                          <p:spTgt spid="44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7" grpId="0"/>
      <p:bldP spid="44049"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04062e0-2023-4c39-ad39-600b8b0595d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16F5C8E26997E48BCF097F87A3D1CF5" ma:contentTypeVersion="13" ma:contentTypeDescription="Create a new document." ma:contentTypeScope="" ma:versionID="ddcca043e8fc576d2399d6b74c16933c">
  <xsd:schema xmlns:xsd="http://www.w3.org/2001/XMLSchema" xmlns:xs="http://www.w3.org/2001/XMLSchema" xmlns:p="http://schemas.microsoft.com/office/2006/metadata/properties" xmlns:ns3="f04062e0-2023-4c39-ad39-600b8b0595de" xmlns:ns4="e8a2c2f9-2ed2-4a46-8a48-ff7b34f12952" targetNamespace="http://schemas.microsoft.com/office/2006/metadata/properties" ma:root="true" ma:fieldsID="f4b075e0bccf045117097ce3ad2e2a9e" ns3:_="" ns4:_="">
    <xsd:import namespace="f04062e0-2023-4c39-ad39-600b8b0595de"/>
    <xsd:import namespace="e8a2c2f9-2ed2-4a46-8a48-ff7b34f12952"/>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4062e0-2023-4c39-ad39-600b8b0595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a2c2f9-2ed2-4a46-8a48-ff7b34f1295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449D0C1-85B3-4830-9ADA-8204F1B8E445}">
  <ds:schemaRefs>
    <ds:schemaRef ds:uri="http://purl.org/dc/terms/"/>
    <ds:schemaRef ds:uri="http://schemas.microsoft.com/office/2006/metadata/properties"/>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f04062e0-2023-4c39-ad39-600b8b0595de"/>
    <ds:schemaRef ds:uri="e8a2c2f9-2ed2-4a46-8a48-ff7b34f12952"/>
    <ds:schemaRef ds:uri="http://www.w3.org/XML/1998/namespace"/>
  </ds:schemaRefs>
</ds:datastoreItem>
</file>

<file path=customXml/itemProps2.xml><?xml version="1.0" encoding="utf-8"?>
<ds:datastoreItem xmlns:ds="http://schemas.openxmlformats.org/officeDocument/2006/customXml" ds:itemID="{1C4C9E95-706C-4D22-88E4-79FC1301D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4062e0-2023-4c39-ad39-600b8b0595de"/>
    <ds:schemaRef ds:uri="e8a2c2f9-2ed2-4a46-8a48-ff7b34f129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6104BDE-CB90-4C71-B2DF-8A60EBC4A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1450</TotalTime>
  <Words>2130</Words>
  <Application>Microsoft Office PowerPoint</Application>
  <PresentationFormat>On-screen Show (16:9)</PresentationFormat>
  <Paragraphs>384</Paragraphs>
  <Slides>43</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43</vt:i4>
      </vt:variant>
    </vt:vector>
  </HeadingPairs>
  <TitlesOfParts>
    <vt:vector size="53" baseType="lpstr">
      <vt:lpstr>Arial</vt:lpstr>
      <vt:lpstr>Calibri</vt:lpstr>
      <vt:lpstr>Calibri (Body)</vt:lpstr>
      <vt:lpstr>Georgia</vt:lpstr>
      <vt:lpstr>Rockwell</vt:lpstr>
      <vt:lpstr>Symbol</vt:lpstr>
      <vt:lpstr>Times New Roman</vt:lpstr>
      <vt:lpstr>Verdana</vt:lpstr>
      <vt:lpstr>Wingdings</vt:lpstr>
      <vt:lpstr>1_Office Theme</vt:lpstr>
      <vt:lpstr>PowerPoint Presentation</vt:lpstr>
      <vt:lpstr>General Licensing Course</vt:lpstr>
      <vt:lpstr>PowerPoint Presentation</vt:lpstr>
      <vt:lpstr>General Licensing Class Chapter 11</vt:lpstr>
      <vt:lpstr>Amateur Radio General Class Element 3 Course Presentation</vt:lpstr>
      <vt:lpstr>PowerPoint Presentation</vt:lpstr>
      <vt:lpstr>Your Receiver</vt:lpstr>
      <vt:lpstr>PowerPoint Presentation</vt:lpstr>
      <vt:lpstr>Your Receiver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G7C08 Which parameter affects receiver sensitivity?</vt:lpstr>
      <vt:lpstr>PowerPoint Presentation</vt:lpstr>
      <vt:lpstr>G8B05 Which intermodulation products are closest to the original signal frequencies?</vt:lpstr>
      <vt:lpstr>G8B13  Which of the following is an odd-order intermodulation product of frequencies F1 and F2?</vt:lpstr>
      <vt:lpstr>PowerPoint Presentation</vt:lpstr>
      <vt:lpstr>PowerPoint Presentation</vt:lpstr>
      <vt:lpstr>PowerPoint Presentation</vt:lpstr>
      <vt:lpstr>PowerPoint Presentation</vt:lpstr>
      <vt:lpstr>G7C11 Which of these functions is performed by software in a software-defined radio (SDR)?</vt:lpstr>
      <vt:lpstr>G7C09 What is the phase difference between the I and Q RF signals that software-defined radio (SDR) equipment uses for modulation and demodulation?</vt:lpstr>
      <vt:lpstr>PowerPoint Presentation</vt:lpstr>
      <vt:lpstr>G8B02 What is the term for interference from a signal at twice the IF frequency from the desired signal?</vt:lpstr>
      <vt:lpstr>G7C06 Which of the following is an advantage of a digital signal processing (DSP) filter compared to an analog filter?</vt:lpstr>
      <vt:lpstr>G4A07 What happens as a receiver’s noise reduction control level is increased?</vt:lpstr>
      <vt:lpstr>G4A03 How does a noise blanker work?</vt:lpstr>
      <vt:lpstr>G4A01 What is the purpose of the notch filter found on many HF transceivers?</vt:lpstr>
      <vt:lpstr>G4A13 What is the purpose of using a receive attenuator?</vt:lpstr>
      <vt:lpstr>G4D04 What does an S meter measure?</vt:lpstr>
      <vt:lpstr>G4D07 How much must the power output of a transmitter be raised to change the S meter reading on a distant receiver from S8 to S9?</vt:lpstr>
      <vt:lpstr>G4D05 How does a signal that reads 20 dB over S9 compare to one that reads S9 on a receiver, assuming a properly calibrated S meter?</vt:lpstr>
      <vt:lpstr>G4D06 How much change in signal strength is typically represented by one S unit?</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Eliza Croarkin</cp:lastModifiedBy>
  <cp:revision>128</cp:revision>
  <dcterms:created xsi:type="dcterms:W3CDTF">2020-04-15T07:22:14Z</dcterms:created>
  <dcterms:modified xsi:type="dcterms:W3CDTF">2024-08-15T18:36:18Z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y fmtid="{D5CDD505-2E9C-101B-9397-08002B2CF9AE}" pid="4" name="ContentTypeId">
    <vt:lpwstr>0x010100216F5C8E26997E48BCF097F87A3D1CF5</vt:lpwstr>
  </property>
</Properties>
</file>